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7" r:id="rId4"/>
    <p:sldId id="267" r:id="rId5"/>
    <p:sldId id="302" r:id="rId6"/>
    <p:sldId id="268" r:id="rId7"/>
    <p:sldId id="303" r:id="rId8"/>
    <p:sldId id="269" r:id="rId9"/>
    <p:sldId id="270" r:id="rId10"/>
    <p:sldId id="271" r:id="rId11"/>
    <p:sldId id="313" r:id="rId12"/>
    <p:sldId id="314" r:id="rId13"/>
    <p:sldId id="275" r:id="rId14"/>
    <p:sldId id="305" r:id="rId15"/>
    <p:sldId id="274" r:id="rId16"/>
    <p:sldId id="311" r:id="rId17"/>
    <p:sldId id="282" r:id="rId18"/>
    <p:sldId id="312" r:id="rId19"/>
    <p:sldId id="278" r:id="rId20"/>
    <p:sldId id="272" r:id="rId21"/>
    <p:sldId id="307" r:id="rId22"/>
    <p:sldId id="273" r:id="rId23"/>
    <p:sldId id="280" r:id="rId24"/>
    <p:sldId id="279" r:id="rId25"/>
    <p:sldId id="281" r:id="rId26"/>
    <p:sldId id="286" r:id="rId27"/>
    <p:sldId id="284" r:id="rId28"/>
    <p:sldId id="285" r:id="rId29"/>
    <p:sldId id="287" r:id="rId30"/>
    <p:sldId id="283" r:id="rId31"/>
    <p:sldId id="309" r:id="rId32"/>
    <p:sldId id="288" r:id="rId33"/>
    <p:sldId id="289" r:id="rId34"/>
    <p:sldId id="295" r:id="rId35"/>
    <p:sldId id="296" r:id="rId36"/>
    <p:sldId id="306" r:id="rId37"/>
    <p:sldId id="290" r:id="rId38"/>
    <p:sldId id="297" r:id="rId39"/>
    <p:sldId id="310" r:id="rId40"/>
    <p:sldId id="291" r:id="rId41"/>
    <p:sldId id="292" r:id="rId42"/>
    <p:sldId id="293" r:id="rId43"/>
    <p:sldId id="294" r:id="rId44"/>
    <p:sldId id="298" r:id="rId45"/>
    <p:sldId id="258" r:id="rId46"/>
    <p:sldId id="259" r:id="rId47"/>
    <p:sldId id="260" r:id="rId48"/>
    <p:sldId id="262" r:id="rId49"/>
    <p:sldId id="261" r:id="rId50"/>
    <p:sldId id="263" r:id="rId51"/>
    <p:sldId id="299" r:id="rId5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36" autoAdjust="0"/>
    <p:restoredTop sz="94660"/>
  </p:normalViewPr>
  <p:slideViewPr>
    <p:cSldViewPr snapToGrid="0">
      <p:cViewPr varScale="1">
        <p:scale>
          <a:sx n="78" d="100"/>
          <a:sy n="78" d="100"/>
        </p:scale>
        <p:origin x="189"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jpg>
</file>

<file path=ppt/media/image11.png>
</file>

<file path=ppt/media/image12.jpeg>
</file>

<file path=ppt/media/image13.png>
</file>

<file path=ppt/media/image14.jpg>
</file>

<file path=ppt/media/image15.png>
</file>

<file path=ppt/media/image16.png>
</file>

<file path=ppt/media/image17.jpg>
</file>

<file path=ppt/media/image18.jpg>
</file>

<file path=ppt/media/image19.jpg>
</file>

<file path=ppt/media/image2.jpeg>
</file>

<file path=ppt/media/image20.pn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jpeg>
</file>

<file path=ppt/media/image3.jpeg>
</file>

<file path=ppt/media/image30.jpeg>
</file>

<file path=ppt/media/image31.jpeg>
</file>

<file path=ppt/media/image32.jpg>
</file>

<file path=ppt/media/image33.png>
</file>

<file path=ppt/media/image34.png>
</file>

<file path=ppt/media/image35.jpg>
</file>

<file path=ppt/media/image36.jpg>
</file>

<file path=ppt/media/image37.jpg>
</file>

<file path=ppt/media/image38.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2023/8/25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2023/8/25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shiningning@iscas.ac.c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index.baidu.com/v2/main/index.html#/trend/%E6%96%B9%E8%88%9F%E7%BC%96%E8%AF%91%E5%99%A8?words=%E6%96%B9%E8%88%9F%E7%BC%96%E8%AF%91%E5%99%A8"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trends.google.com/trends/explore?q=%E6%96%B9%E8%88%9F%20%E7%BC%96%E8%AF%91%20%E5%99%A8&amp;date=2019-03-01%202019-10-01"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www.zhihu.com/column/c_1268247974020747264"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mailto:hellogcc-maple@freelists.org"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jpg"/><Relationship Id="rId1" Type="http://schemas.openxmlformats.org/officeDocument/2006/relationships/slideLayout" Target="../slideLayouts/slideLayout2.xml"/><Relationship Id="rId5" Type="http://schemas.openxmlformats.org/officeDocument/2006/relationships/image" Target="../media/image38.jpg"/><Relationship Id="rId4" Type="http://schemas.openxmlformats.org/officeDocument/2006/relationships/image" Target="../media/image37.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C0B33D-25FD-D4C5-1DCC-268811E6F8C8}"/>
              </a:ext>
            </a:extLst>
          </p:cNvPr>
          <p:cNvSpPr>
            <a:spLocks noGrp="1"/>
          </p:cNvSpPr>
          <p:nvPr>
            <p:ph type="ctrTitle"/>
          </p:nvPr>
        </p:nvSpPr>
        <p:spPr/>
        <p:txBody>
          <a:bodyPr>
            <a:normAutofit fontScale="90000"/>
          </a:bodyPr>
          <a:lstStyle/>
          <a:p>
            <a:r>
              <a:rPr lang="zh-CN" altLang="en-US" dirty="0"/>
              <a:t>开源方舟编译器的发展历程</a:t>
            </a:r>
            <a:br>
              <a:rPr lang="en-US" altLang="zh-CN" dirty="0"/>
            </a:br>
            <a:r>
              <a:rPr lang="zh-CN" altLang="en-US" dirty="0"/>
              <a:t>回顾</a:t>
            </a:r>
          </a:p>
        </p:txBody>
      </p:sp>
      <p:sp>
        <p:nvSpPr>
          <p:cNvPr id="3" name="副标题 2">
            <a:extLst>
              <a:ext uri="{FF2B5EF4-FFF2-40B4-BE49-F238E27FC236}">
                <a16:creationId xmlns:a16="http://schemas.microsoft.com/office/drawing/2014/main" id="{70C50817-7CFD-C6F6-BB4C-7621296276D0}"/>
              </a:ext>
            </a:extLst>
          </p:cNvPr>
          <p:cNvSpPr>
            <a:spLocks noGrp="1"/>
          </p:cNvSpPr>
          <p:nvPr>
            <p:ph type="subTitle" idx="1"/>
          </p:nvPr>
        </p:nvSpPr>
        <p:spPr/>
        <p:txBody>
          <a:bodyPr/>
          <a:lstStyle/>
          <a:p>
            <a:r>
              <a:rPr lang="zh-CN" altLang="en-US" dirty="0"/>
              <a:t>中国科学院软件研究所    史宁宁</a:t>
            </a:r>
            <a:endParaRPr lang="en-US" altLang="zh-CN" dirty="0"/>
          </a:p>
          <a:p>
            <a:r>
              <a:rPr lang="en-US" altLang="zh-CN" dirty="0">
                <a:hlinkClick r:id="rId2"/>
              </a:rPr>
              <a:t>shiningning@iscas.ac.cn</a:t>
            </a:r>
            <a:endParaRPr lang="en-US" altLang="zh-CN" dirty="0"/>
          </a:p>
          <a:p>
            <a:r>
              <a:rPr lang="en-US" altLang="zh-CN" dirty="0"/>
              <a:t>2023</a:t>
            </a:r>
            <a:r>
              <a:rPr lang="zh-CN" altLang="en-US" dirty="0"/>
              <a:t>年</a:t>
            </a:r>
            <a:r>
              <a:rPr lang="en-US" altLang="zh-CN" dirty="0"/>
              <a:t>8</a:t>
            </a:r>
            <a:r>
              <a:rPr lang="zh-CN" altLang="en-US" dirty="0"/>
              <a:t>月</a:t>
            </a:r>
            <a:r>
              <a:rPr lang="en-US" altLang="zh-CN" dirty="0"/>
              <a:t>27</a:t>
            </a:r>
            <a:r>
              <a:rPr lang="zh-CN" altLang="en-US" dirty="0"/>
              <a:t>日</a:t>
            </a:r>
          </a:p>
        </p:txBody>
      </p:sp>
    </p:spTree>
    <p:extLst>
      <p:ext uri="{BB962C8B-B14F-4D97-AF65-F5344CB8AC3E}">
        <p14:creationId xmlns:p14="http://schemas.microsoft.com/office/powerpoint/2010/main" val="38622170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F6CB1F-5AA1-5807-66CC-8FD428DDD238}"/>
              </a:ext>
            </a:extLst>
          </p:cNvPr>
          <p:cNvSpPr>
            <a:spLocks noGrp="1"/>
          </p:cNvSpPr>
          <p:nvPr>
            <p:ph type="title"/>
          </p:nvPr>
        </p:nvSpPr>
        <p:spPr/>
        <p:txBody>
          <a:bodyPr/>
          <a:lstStyle/>
          <a:p>
            <a:r>
              <a:rPr lang="en-US" altLang="zh-CN" dirty="0"/>
              <a:t>2019</a:t>
            </a:r>
            <a:r>
              <a:rPr lang="zh-CN" altLang="en-US" dirty="0"/>
              <a:t>年</a:t>
            </a:r>
            <a:r>
              <a:rPr lang="en-US" altLang="zh-CN" dirty="0"/>
              <a:t>9</a:t>
            </a:r>
            <a:r>
              <a:rPr lang="zh-CN" altLang="en-US" dirty="0"/>
              <a:t>月</a:t>
            </a:r>
            <a:r>
              <a:rPr lang="en-US" altLang="zh-CN" dirty="0"/>
              <a:t>7</a:t>
            </a:r>
            <a:r>
              <a:rPr lang="zh-CN" altLang="en-US" dirty="0"/>
              <a:t>日</a:t>
            </a:r>
            <a:r>
              <a:rPr lang="en-US" altLang="zh-CN" dirty="0"/>
              <a:t>-</a:t>
            </a:r>
            <a:r>
              <a:rPr lang="zh-CN" altLang="en-US" dirty="0"/>
              <a:t>方舟编译器首场技术沙龙</a:t>
            </a:r>
          </a:p>
        </p:txBody>
      </p:sp>
      <p:sp>
        <p:nvSpPr>
          <p:cNvPr id="3" name="内容占位符 2">
            <a:extLst>
              <a:ext uri="{FF2B5EF4-FFF2-40B4-BE49-F238E27FC236}">
                <a16:creationId xmlns:a16="http://schemas.microsoft.com/office/drawing/2014/main" id="{5B94CB3C-5CED-56EE-05FC-0DEF91BEDB4D}"/>
              </a:ext>
            </a:extLst>
          </p:cNvPr>
          <p:cNvSpPr>
            <a:spLocks noGrp="1"/>
          </p:cNvSpPr>
          <p:nvPr>
            <p:ph idx="1"/>
          </p:nvPr>
        </p:nvSpPr>
        <p:spPr>
          <a:xfrm>
            <a:off x="8450528" y="1776530"/>
            <a:ext cx="3455593" cy="4351338"/>
          </a:xfrm>
        </p:spPr>
        <p:txBody>
          <a:bodyPr>
            <a:noAutofit/>
          </a:bodyPr>
          <a:lstStyle/>
          <a:p>
            <a:r>
              <a:rPr lang="en-US" altLang="zh-CN" sz="2400" dirty="0">
                <a:latin typeface="+mn-ea"/>
              </a:rPr>
              <a:t>2019</a:t>
            </a:r>
            <a:r>
              <a:rPr lang="zh-CN" altLang="en-US" sz="2400" dirty="0">
                <a:latin typeface="+mn-ea"/>
              </a:rPr>
              <a:t>年</a:t>
            </a:r>
            <a:r>
              <a:rPr lang="en-US" altLang="zh-CN" sz="2400" dirty="0">
                <a:latin typeface="+mn-ea"/>
              </a:rPr>
              <a:t>9</a:t>
            </a:r>
            <a:r>
              <a:rPr lang="zh-CN" altLang="en-US" sz="2400" dirty="0">
                <a:latin typeface="+mn-ea"/>
              </a:rPr>
              <a:t>月</a:t>
            </a:r>
            <a:r>
              <a:rPr lang="en-US" altLang="zh-CN" sz="2400" dirty="0">
                <a:latin typeface="+mn-ea"/>
              </a:rPr>
              <a:t>7</a:t>
            </a:r>
            <a:r>
              <a:rPr lang="zh-CN" altLang="en-US" sz="2400" dirty="0">
                <a:latin typeface="+mn-ea"/>
              </a:rPr>
              <a:t>日，华为在北京研究所举办了方舟编译器首场技术沙龙，现场对方舟编译器的情况进行了介绍，并邀请清华大学、中科院计算所和北京理工大学等方面的老师一起对方舟编译器进行了讨论。在现场，华为方面的相关人员在现场提问环节，对方舟编译器最终完全开源的时间节点确定在了</a:t>
            </a:r>
            <a:r>
              <a:rPr lang="en-US" altLang="zh-CN" sz="2400" dirty="0">
                <a:latin typeface="+mn-ea"/>
              </a:rPr>
              <a:t>2020</a:t>
            </a:r>
            <a:r>
              <a:rPr lang="zh-CN" altLang="en-US" sz="2400" dirty="0">
                <a:latin typeface="+mn-ea"/>
              </a:rPr>
              <a:t>年。</a:t>
            </a:r>
          </a:p>
        </p:txBody>
      </p:sp>
      <p:pic>
        <p:nvPicPr>
          <p:cNvPr id="4" name="内容占位符 6">
            <a:extLst>
              <a:ext uri="{FF2B5EF4-FFF2-40B4-BE49-F238E27FC236}">
                <a16:creationId xmlns:a16="http://schemas.microsoft.com/office/drawing/2014/main" id="{C7623DA0-AF70-9D09-19CD-CED2C2438A38}"/>
              </a:ext>
            </a:extLst>
          </p:cNvPr>
          <p:cNvPicPr>
            <a:picLocks noChangeAspect="1"/>
          </p:cNvPicPr>
          <p:nvPr/>
        </p:nvPicPr>
        <p:blipFill>
          <a:blip r:embed="rId2"/>
          <a:stretch>
            <a:fillRect/>
          </a:stretch>
        </p:blipFill>
        <p:spPr>
          <a:xfrm>
            <a:off x="331923" y="1690688"/>
            <a:ext cx="8021930" cy="4785011"/>
          </a:xfrm>
          <a:prstGeom prst="rect">
            <a:avLst/>
          </a:prstGeom>
        </p:spPr>
      </p:pic>
      <p:sp>
        <p:nvSpPr>
          <p:cNvPr id="5" name="文本框 4">
            <a:extLst>
              <a:ext uri="{FF2B5EF4-FFF2-40B4-BE49-F238E27FC236}">
                <a16:creationId xmlns:a16="http://schemas.microsoft.com/office/drawing/2014/main" id="{AFC77740-28EF-C0F4-F02A-52BE53E8B92C}"/>
              </a:ext>
            </a:extLst>
          </p:cNvPr>
          <p:cNvSpPr txBox="1"/>
          <p:nvPr/>
        </p:nvSpPr>
        <p:spPr>
          <a:xfrm>
            <a:off x="1799058" y="6492875"/>
            <a:ext cx="5190885" cy="369332"/>
          </a:xfrm>
          <a:prstGeom prst="rect">
            <a:avLst/>
          </a:prstGeom>
          <a:noFill/>
        </p:spPr>
        <p:txBody>
          <a:bodyPr wrap="square" rtlCol="0">
            <a:spAutoFit/>
          </a:bodyPr>
          <a:lstStyle/>
          <a:p>
            <a:r>
              <a:rPr lang="en-US" altLang="zh-CN" dirty="0"/>
              <a:t>Notes</a:t>
            </a:r>
            <a:r>
              <a:rPr lang="zh-CN" altLang="en-US" dirty="0"/>
              <a:t>：照片来自方舟北京技术沙龙现场</a:t>
            </a:r>
          </a:p>
        </p:txBody>
      </p:sp>
    </p:spTree>
    <p:extLst>
      <p:ext uri="{BB962C8B-B14F-4D97-AF65-F5344CB8AC3E}">
        <p14:creationId xmlns:p14="http://schemas.microsoft.com/office/powerpoint/2010/main" val="4264444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513C0C-9303-FAB7-5526-16C269B63F67}"/>
              </a:ext>
            </a:extLst>
          </p:cNvPr>
          <p:cNvSpPr>
            <a:spLocks noGrp="1"/>
          </p:cNvSpPr>
          <p:nvPr>
            <p:ph type="title"/>
          </p:nvPr>
        </p:nvSpPr>
        <p:spPr/>
        <p:txBody>
          <a:bodyPr/>
          <a:lstStyle/>
          <a:p>
            <a:r>
              <a:rPr lang="zh-CN" altLang="en-US" dirty="0"/>
              <a:t>方舟编译器的百度搜索指数</a:t>
            </a:r>
            <a:r>
              <a:rPr lang="en-US" altLang="zh-CN" dirty="0"/>
              <a:t>(201903-201909)</a:t>
            </a:r>
            <a:endParaRPr lang="zh-CN" altLang="en-US" dirty="0"/>
          </a:p>
        </p:txBody>
      </p:sp>
      <p:pic>
        <p:nvPicPr>
          <p:cNvPr id="5" name="内容占位符 4">
            <a:extLst>
              <a:ext uri="{FF2B5EF4-FFF2-40B4-BE49-F238E27FC236}">
                <a16:creationId xmlns:a16="http://schemas.microsoft.com/office/drawing/2014/main" id="{B78AE21F-9E1B-1171-5700-F3E108F60E89}"/>
              </a:ext>
            </a:extLst>
          </p:cNvPr>
          <p:cNvPicPr>
            <a:picLocks noGrp="1" noChangeAspect="1"/>
          </p:cNvPicPr>
          <p:nvPr>
            <p:ph idx="1"/>
          </p:nvPr>
        </p:nvPicPr>
        <p:blipFill>
          <a:blip r:embed="rId2"/>
          <a:stretch>
            <a:fillRect/>
          </a:stretch>
        </p:blipFill>
        <p:spPr>
          <a:xfrm>
            <a:off x="838200" y="2091165"/>
            <a:ext cx="10515600" cy="3433396"/>
          </a:xfrm>
        </p:spPr>
      </p:pic>
      <p:sp>
        <p:nvSpPr>
          <p:cNvPr id="6" name="文本框 5">
            <a:extLst>
              <a:ext uri="{FF2B5EF4-FFF2-40B4-BE49-F238E27FC236}">
                <a16:creationId xmlns:a16="http://schemas.microsoft.com/office/drawing/2014/main" id="{C150C457-CA9C-9D03-9D6A-0AD458349333}"/>
              </a:ext>
            </a:extLst>
          </p:cNvPr>
          <p:cNvSpPr txBox="1"/>
          <p:nvPr/>
        </p:nvSpPr>
        <p:spPr>
          <a:xfrm>
            <a:off x="744416" y="5657671"/>
            <a:ext cx="10117015" cy="1200329"/>
          </a:xfrm>
          <a:prstGeom prst="rect">
            <a:avLst/>
          </a:prstGeom>
          <a:noFill/>
        </p:spPr>
        <p:txBody>
          <a:bodyPr wrap="square" rtlCol="0">
            <a:spAutoFit/>
          </a:bodyPr>
          <a:lstStyle/>
          <a:p>
            <a:r>
              <a:rPr lang="en-US" altLang="zh-CN" dirty="0"/>
              <a:t>From: </a:t>
            </a:r>
            <a:r>
              <a:rPr lang="en-US" altLang="zh-CN" dirty="0">
                <a:hlinkClick r:id="rId3"/>
              </a:rPr>
              <a:t>https://index.baidu.com/v2/main/index.html#/trend/%E6%96%B9%E8%88%9F%E7%BC%96%E8%AF%91%E5%99%A8?words=%E6%96%B9%E8%88%9F%E7%BC%96%E8%AF%91%E5%99%A8</a:t>
            </a:r>
            <a:endParaRPr lang="en-US" altLang="zh-CN" dirty="0"/>
          </a:p>
          <a:p>
            <a:r>
              <a:rPr lang="en-US" altLang="zh-CN" dirty="0"/>
              <a:t> </a:t>
            </a:r>
            <a:r>
              <a:rPr lang="zh-CN" altLang="en-US" dirty="0"/>
              <a:t>关键字：方舟编译器</a:t>
            </a:r>
            <a:endParaRPr lang="en-US" altLang="zh-CN" dirty="0"/>
          </a:p>
        </p:txBody>
      </p:sp>
    </p:spTree>
    <p:extLst>
      <p:ext uri="{BB962C8B-B14F-4D97-AF65-F5344CB8AC3E}">
        <p14:creationId xmlns:p14="http://schemas.microsoft.com/office/powerpoint/2010/main" val="587444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513C0C-9303-FAB7-5526-16C269B63F67}"/>
              </a:ext>
            </a:extLst>
          </p:cNvPr>
          <p:cNvSpPr>
            <a:spLocks noGrp="1"/>
          </p:cNvSpPr>
          <p:nvPr>
            <p:ph type="title"/>
          </p:nvPr>
        </p:nvSpPr>
        <p:spPr/>
        <p:txBody>
          <a:bodyPr/>
          <a:lstStyle/>
          <a:p>
            <a:r>
              <a:rPr lang="zh-CN" altLang="en-US" dirty="0"/>
              <a:t>方舟编译器的谷歌搜索指数</a:t>
            </a:r>
            <a:r>
              <a:rPr lang="en-US" altLang="zh-CN" dirty="0"/>
              <a:t>(201903-201909)</a:t>
            </a:r>
            <a:endParaRPr lang="zh-CN" altLang="en-US" dirty="0"/>
          </a:p>
        </p:txBody>
      </p:sp>
      <p:sp>
        <p:nvSpPr>
          <p:cNvPr id="6" name="文本框 5">
            <a:extLst>
              <a:ext uri="{FF2B5EF4-FFF2-40B4-BE49-F238E27FC236}">
                <a16:creationId xmlns:a16="http://schemas.microsoft.com/office/drawing/2014/main" id="{C150C457-CA9C-9D03-9D6A-0AD458349333}"/>
              </a:ext>
            </a:extLst>
          </p:cNvPr>
          <p:cNvSpPr txBox="1"/>
          <p:nvPr/>
        </p:nvSpPr>
        <p:spPr>
          <a:xfrm>
            <a:off x="978877" y="5996354"/>
            <a:ext cx="10117015" cy="923330"/>
          </a:xfrm>
          <a:prstGeom prst="rect">
            <a:avLst/>
          </a:prstGeom>
          <a:noFill/>
        </p:spPr>
        <p:txBody>
          <a:bodyPr wrap="square" rtlCol="0">
            <a:spAutoFit/>
          </a:bodyPr>
          <a:lstStyle/>
          <a:p>
            <a:r>
              <a:rPr lang="en-US" altLang="zh-CN" dirty="0"/>
              <a:t>From: </a:t>
            </a:r>
            <a:r>
              <a:rPr lang="en-US" altLang="zh-CN" dirty="0">
                <a:hlinkClick r:id="rId2"/>
              </a:rPr>
              <a:t>https://trends.google.com/trends/explore?q=%E6%96%B9%E8%88%9F%20%E7%BC%96%E8%AF%91%20%E5%99%A8&amp;date=2019-03-01%202019-10-01</a:t>
            </a:r>
            <a:r>
              <a:rPr lang="en-US" altLang="zh-CN" dirty="0"/>
              <a:t>     </a:t>
            </a:r>
            <a:r>
              <a:rPr lang="zh-CN" altLang="en-US" dirty="0"/>
              <a:t>关键字：“方舟 编译器”</a:t>
            </a:r>
          </a:p>
        </p:txBody>
      </p:sp>
      <p:pic>
        <p:nvPicPr>
          <p:cNvPr id="8" name="图片 7">
            <a:extLst>
              <a:ext uri="{FF2B5EF4-FFF2-40B4-BE49-F238E27FC236}">
                <a16:creationId xmlns:a16="http://schemas.microsoft.com/office/drawing/2014/main" id="{3AAE09B4-3E07-5059-7DB8-135FDD77D348}"/>
              </a:ext>
            </a:extLst>
          </p:cNvPr>
          <p:cNvPicPr>
            <a:picLocks noChangeAspect="1"/>
          </p:cNvPicPr>
          <p:nvPr/>
        </p:nvPicPr>
        <p:blipFill>
          <a:blip r:embed="rId3"/>
          <a:stretch>
            <a:fillRect/>
          </a:stretch>
        </p:blipFill>
        <p:spPr>
          <a:xfrm>
            <a:off x="703384" y="1863982"/>
            <a:ext cx="10785231" cy="3959077"/>
          </a:xfrm>
          <a:prstGeom prst="rect">
            <a:avLst/>
          </a:prstGeom>
        </p:spPr>
      </p:pic>
    </p:spTree>
    <p:extLst>
      <p:ext uri="{BB962C8B-B14F-4D97-AF65-F5344CB8AC3E}">
        <p14:creationId xmlns:p14="http://schemas.microsoft.com/office/powerpoint/2010/main" val="3660493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A19CF9-07BB-B3C2-E843-F4082D2BC628}"/>
              </a:ext>
            </a:extLst>
          </p:cNvPr>
          <p:cNvSpPr>
            <a:spLocks noGrp="1"/>
          </p:cNvSpPr>
          <p:nvPr>
            <p:ph type="title"/>
          </p:nvPr>
        </p:nvSpPr>
        <p:spPr/>
        <p:txBody>
          <a:bodyPr/>
          <a:lstStyle/>
          <a:p>
            <a:r>
              <a:rPr lang="zh-CN" altLang="en-US" dirty="0"/>
              <a:t>开源站点</a:t>
            </a:r>
          </a:p>
        </p:txBody>
      </p:sp>
      <p:sp>
        <p:nvSpPr>
          <p:cNvPr id="3" name="内容占位符 2">
            <a:extLst>
              <a:ext uri="{FF2B5EF4-FFF2-40B4-BE49-F238E27FC236}">
                <a16:creationId xmlns:a16="http://schemas.microsoft.com/office/drawing/2014/main" id="{A90B3B56-D0D1-2C7A-F4F4-6331C8976DD6}"/>
              </a:ext>
            </a:extLst>
          </p:cNvPr>
          <p:cNvSpPr>
            <a:spLocks noGrp="1"/>
          </p:cNvSpPr>
          <p:nvPr>
            <p:ph idx="1"/>
          </p:nvPr>
        </p:nvSpPr>
        <p:spPr/>
        <p:txBody>
          <a:bodyPr/>
          <a:lstStyle/>
          <a:p>
            <a:r>
              <a:rPr lang="zh-CN" altLang="en-US" dirty="0"/>
              <a:t>方舟编译器开源之后，一直是保持了一主一备的开源站点。主站点先是建立在华为云上，备份站点是在码云（</a:t>
            </a:r>
            <a:r>
              <a:rPr lang="en-US" altLang="zh-CN" dirty="0"/>
              <a:t>gitee.com</a:t>
            </a:r>
            <a:r>
              <a:rPr lang="zh-CN" altLang="en-US" dirty="0"/>
              <a:t>）上。后来，二者进行了切换，码云上上做为主站点，华为云作为备份站点。</a:t>
            </a:r>
          </a:p>
        </p:txBody>
      </p:sp>
    </p:spTree>
    <p:extLst>
      <p:ext uri="{BB962C8B-B14F-4D97-AF65-F5344CB8AC3E}">
        <p14:creationId xmlns:p14="http://schemas.microsoft.com/office/powerpoint/2010/main" val="2461914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BD6854-1EE4-9623-264B-19BDB45E4197}"/>
              </a:ext>
            </a:extLst>
          </p:cNvPr>
          <p:cNvSpPr>
            <a:spLocks noGrp="1"/>
          </p:cNvSpPr>
          <p:nvPr>
            <p:ph type="title"/>
          </p:nvPr>
        </p:nvSpPr>
        <p:spPr/>
        <p:txBody>
          <a:bodyPr/>
          <a:lstStyle/>
          <a:p>
            <a:r>
              <a:rPr lang="en-US" altLang="zh-CN" dirty="0"/>
              <a:t>2019</a:t>
            </a:r>
            <a:r>
              <a:rPr lang="zh-CN" altLang="en-US" dirty="0"/>
              <a:t>年</a:t>
            </a:r>
            <a:r>
              <a:rPr lang="en-US" altLang="zh-CN" dirty="0"/>
              <a:t>10</a:t>
            </a:r>
            <a:r>
              <a:rPr lang="zh-CN" altLang="en-US" dirty="0"/>
              <a:t>月</a:t>
            </a:r>
            <a:r>
              <a:rPr lang="en-US" altLang="zh-CN" dirty="0"/>
              <a:t>-</a:t>
            </a:r>
            <a:r>
              <a:rPr lang="zh-CN" altLang="en-US" dirty="0"/>
              <a:t>方舟编译器孵化器</a:t>
            </a:r>
          </a:p>
        </p:txBody>
      </p:sp>
      <p:pic>
        <p:nvPicPr>
          <p:cNvPr id="5" name="图片 4">
            <a:extLst>
              <a:ext uri="{FF2B5EF4-FFF2-40B4-BE49-F238E27FC236}">
                <a16:creationId xmlns:a16="http://schemas.microsoft.com/office/drawing/2014/main" id="{872C93BB-EEE8-84E1-B885-BF934853E675}"/>
              </a:ext>
            </a:extLst>
          </p:cNvPr>
          <p:cNvPicPr>
            <a:picLocks noChangeAspect="1"/>
          </p:cNvPicPr>
          <p:nvPr/>
        </p:nvPicPr>
        <p:blipFill>
          <a:blip r:embed="rId2"/>
          <a:stretch>
            <a:fillRect/>
          </a:stretch>
        </p:blipFill>
        <p:spPr>
          <a:xfrm>
            <a:off x="838200" y="1690688"/>
            <a:ext cx="7437938" cy="4085055"/>
          </a:xfrm>
          <a:prstGeom prst="rect">
            <a:avLst/>
          </a:prstGeom>
        </p:spPr>
      </p:pic>
      <p:sp>
        <p:nvSpPr>
          <p:cNvPr id="6" name="文本框 5">
            <a:extLst>
              <a:ext uri="{FF2B5EF4-FFF2-40B4-BE49-F238E27FC236}">
                <a16:creationId xmlns:a16="http://schemas.microsoft.com/office/drawing/2014/main" id="{F6CA8150-84EC-7186-1345-3A77475100EC}"/>
              </a:ext>
            </a:extLst>
          </p:cNvPr>
          <p:cNvSpPr txBox="1"/>
          <p:nvPr/>
        </p:nvSpPr>
        <p:spPr>
          <a:xfrm>
            <a:off x="9101042" y="1761294"/>
            <a:ext cx="2485449" cy="923330"/>
          </a:xfrm>
          <a:prstGeom prst="rect">
            <a:avLst/>
          </a:prstGeom>
          <a:noFill/>
        </p:spPr>
        <p:txBody>
          <a:bodyPr wrap="square" rtlCol="0">
            <a:spAutoFit/>
          </a:bodyPr>
          <a:lstStyle/>
          <a:p>
            <a:r>
              <a:rPr lang="en-US" altLang="zh-CN" dirty="0"/>
              <a:t>From: https://gitee.com/openarkcompiler-incubator</a:t>
            </a:r>
            <a:endParaRPr lang="zh-CN" altLang="en-US" dirty="0"/>
          </a:p>
        </p:txBody>
      </p:sp>
    </p:spTree>
    <p:extLst>
      <p:ext uri="{BB962C8B-B14F-4D97-AF65-F5344CB8AC3E}">
        <p14:creationId xmlns:p14="http://schemas.microsoft.com/office/powerpoint/2010/main" val="5104715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08D8AD-50AC-6B25-82EC-76E46B273AF4}"/>
              </a:ext>
            </a:extLst>
          </p:cNvPr>
          <p:cNvSpPr>
            <a:spLocks noGrp="1"/>
          </p:cNvSpPr>
          <p:nvPr>
            <p:ph type="title"/>
          </p:nvPr>
        </p:nvSpPr>
        <p:spPr/>
        <p:txBody>
          <a:bodyPr/>
          <a:lstStyle/>
          <a:p>
            <a:r>
              <a:rPr lang="en-US" altLang="zh-CN" dirty="0"/>
              <a:t>2019</a:t>
            </a:r>
            <a:r>
              <a:rPr lang="zh-CN" altLang="en-US" dirty="0"/>
              <a:t>年</a:t>
            </a:r>
            <a:r>
              <a:rPr lang="en-US" altLang="zh-CN" dirty="0"/>
              <a:t>11</a:t>
            </a:r>
            <a:r>
              <a:rPr lang="zh-CN" altLang="en-US" dirty="0"/>
              <a:t>月</a:t>
            </a:r>
            <a:r>
              <a:rPr lang="en-US" altLang="zh-CN" dirty="0"/>
              <a:t>19</a:t>
            </a:r>
            <a:r>
              <a:rPr lang="zh-CN" altLang="en-US" dirty="0"/>
              <a:t>日</a:t>
            </a:r>
            <a:r>
              <a:rPr lang="en-US" altLang="zh-CN" dirty="0"/>
              <a:t>-</a:t>
            </a:r>
            <a:r>
              <a:rPr lang="zh-CN" altLang="en-US" dirty="0"/>
              <a:t>绿盟开发者大会</a:t>
            </a:r>
          </a:p>
        </p:txBody>
      </p:sp>
      <p:sp>
        <p:nvSpPr>
          <p:cNvPr id="3" name="内容占位符 2">
            <a:extLst>
              <a:ext uri="{FF2B5EF4-FFF2-40B4-BE49-F238E27FC236}">
                <a16:creationId xmlns:a16="http://schemas.microsoft.com/office/drawing/2014/main" id="{DB2C6CEF-7788-9F39-B1D2-06AFC68E4984}"/>
              </a:ext>
            </a:extLst>
          </p:cNvPr>
          <p:cNvSpPr>
            <a:spLocks noGrp="1"/>
          </p:cNvSpPr>
          <p:nvPr>
            <p:ph idx="1"/>
          </p:nvPr>
        </p:nvSpPr>
        <p:spPr/>
        <p:txBody>
          <a:bodyPr/>
          <a:lstStyle/>
          <a:p>
            <a:r>
              <a:rPr lang="en-US" altLang="zh-CN" dirty="0"/>
              <a:t>2019</a:t>
            </a:r>
            <a:r>
              <a:rPr lang="zh-CN" altLang="en-US" dirty="0"/>
              <a:t>年</a:t>
            </a:r>
            <a:r>
              <a:rPr lang="en-US" altLang="zh-CN" dirty="0"/>
              <a:t>11</a:t>
            </a:r>
            <a:r>
              <a:rPr lang="zh-CN" altLang="en-US" dirty="0"/>
              <a:t>月</a:t>
            </a:r>
            <a:r>
              <a:rPr lang="en-US" altLang="zh-CN" dirty="0"/>
              <a:t>19</a:t>
            </a:r>
            <a:r>
              <a:rPr lang="zh-CN" altLang="en-US" dirty="0"/>
              <a:t>日，绿盟开发者大会在北京召开。方舟编译器在该大会上只有一个相关主题，由史宁宁作为开源社区的代表，以中国科学院软件研究所智能软件研究中心程序语言与编译技术实验室的身份，做了名为</a:t>
            </a:r>
            <a:r>
              <a:rPr lang="en-US" altLang="zh-CN" dirty="0"/>
              <a:t>《</a:t>
            </a:r>
            <a:r>
              <a:rPr lang="zh-CN" altLang="en-US" dirty="0"/>
              <a:t>拥抱方舟开源编译器：</a:t>
            </a:r>
            <a:r>
              <a:rPr lang="en-US" altLang="zh-CN" dirty="0"/>
              <a:t>Maple IR</a:t>
            </a:r>
            <a:r>
              <a:rPr lang="zh-CN" altLang="en-US" dirty="0"/>
              <a:t>分析及</a:t>
            </a:r>
            <a:r>
              <a:rPr lang="en-US" altLang="zh-CN" dirty="0"/>
              <a:t>Toy Runtime</a:t>
            </a:r>
            <a:r>
              <a:rPr lang="zh-CN" altLang="en-US" dirty="0"/>
              <a:t>介绍</a:t>
            </a:r>
            <a:r>
              <a:rPr lang="en-US" altLang="zh-CN" dirty="0"/>
              <a:t>》</a:t>
            </a:r>
            <a:r>
              <a:rPr lang="zh-CN" altLang="en-US" dirty="0"/>
              <a:t>的分享。</a:t>
            </a:r>
            <a:endParaRPr lang="en-US" altLang="zh-CN" dirty="0"/>
          </a:p>
          <a:p>
            <a:pPr marL="0" indent="0">
              <a:buNone/>
            </a:pPr>
            <a:endParaRPr lang="zh-CN" altLang="en-US" dirty="0"/>
          </a:p>
        </p:txBody>
      </p:sp>
      <p:pic>
        <p:nvPicPr>
          <p:cNvPr id="6" name="图片 5">
            <a:extLst>
              <a:ext uri="{FF2B5EF4-FFF2-40B4-BE49-F238E27FC236}">
                <a16:creationId xmlns:a16="http://schemas.microsoft.com/office/drawing/2014/main" id="{EE9C1AF4-B297-C656-70AB-30ACDE5D9B0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4250" y="3830968"/>
            <a:ext cx="4442613" cy="2961742"/>
          </a:xfrm>
          <a:prstGeom prst="rect">
            <a:avLst/>
          </a:prstGeom>
        </p:spPr>
      </p:pic>
      <p:sp>
        <p:nvSpPr>
          <p:cNvPr id="7" name="文本框 6">
            <a:extLst>
              <a:ext uri="{FF2B5EF4-FFF2-40B4-BE49-F238E27FC236}">
                <a16:creationId xmlns:a16="http://schemas.microsoft.com/office/drawing/2014/main" id="{A282926A-6E11-CA8E-10CC-F0A0A3B4481F}"/>
              </a:ext>
            </a:extLst>
          </p:cNvPr>
          <p:cNvSpPr txBox="1"/>
          <p:nvPr/>
        </p:nvSpPr>
        <p:spPr>
          <a:xfrm>
            <a:off x="5971216" y="6357842"/>
            <a:ext cx="4584274" cy="369332"/>
          </a:xfrm>
          <a:prstGeom prst="rect">
            <a:avLst/>
          </a:prstGeom>
          <a:noFill/>
        </p:spPr>
        <p:txBody>
          <a:bodyPr wrap="square" rtlCol="0">
            <a:spAutoFit/>
          </a:bodyPr>
          <a:lstStyle/>
          <a:p>
            <a:r>
              <a:rPr lang="en-US" altLang="zh-CN" dirty="0"/>
              <a:t>Notes:</a:t>
            </a:r>
            <a:r>
              <a:rPr lang="zh-CN" altLang="en-US" dirty="0"/>
              <a:t>照片来源于绿盟大会</a:t>
            </a:r>
          </a:p>
        </p:txBody>
      </p:sp>
    </p:spTree>
    <p:extLst>
      <p:ext uri="{BB962C8B-B14F-4D97-AF65-F5344CB8AC3E}">
        <p14:creationId xmlns:p14="http://schemas.microsoft.com/office/powerpoint/2010/main" val="3643534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A9BD98-0356-CDBF-CE02-3F23F018696B}"/>
              </a:ext>
            </a:extLst>
          </p:cNvPr>
          <p:cNvSpPr>
            <a:spLocks noGrp="1"/>
          </p:cNvSpPr>
          <p:nvPr>
            <p:ph type="title"/>
          </p:nvPr>
        </p:nvSpPr>
        <p:spPr/>
        <p:txBody>
          <a:bodyPr/>
          <a:lstStyle/>
          <a:p>
            <a:r>
              <a:rPr lang="en-US" altLang="zh-CN" dirty="0"/>
              <a:t>2019</a:t>
            </a:r>
            <a:r>
              <a:rPr lang="zh-CN" altLang="en-US" dirty="0"/>
              <a:t>年</a:t>
            </a:r>
            <a:r>
              <a:rPr lang="en-US" altLang="zh-CN" dirty="0"/>
              <a:t>12</a:t>
            </a:r>
            <a:r>
              <a:rPr lang="zh-CN" altLang="en-US" dirty="0"/>
              <a:t>月</a:t>
            </a:r>
            <a:r>
              <a:rPr lang="en-US" altLang="zh-CN" dirty="0"/>
              <a:t>3</a:t>
            </a:r>
            <a:r>
              <a:rPr lang="zh-CN" altLang="en-US" dirty="0"/>
              <a:t>日 方舟编译器发布</a:t>
            </a:r>
            <a:r>
              <a:rPr lang="en-US" altLang="zh-CN" dirty="0"/>
              <a:t>v0.2.1</a:t>
            </a:r>
            <a:r>
              <a:rPr lang="zh-CN" altLang="en-US" dirty="0"/>
              <a:t>版本</a:t>
            </a:r>
          </a:p>
        </p:txBody>
      </p:sp>
      <p:pic>
        <p:nvPicPr>
          <p:cNvPr id="5" name="图片 4">
            <a:extLst>
              <a:ext uri="{FF2B5EF4-FFF2-40B4-BE49-F238E27FC236}">
                <a16:creationId xmlns:a16="http://schemas.microsoft.com/office/drawing/2014/main" id="{DB4E462A-420D-7486-0E6D-B9754C66F760}"/>
              </a:ext>
            </a:extLst>
          </p:cNvPr>
          <p:cNvPicPr>
            <a:picLocks noChangeAspect="1"/>
          </p:cNvPicPr>
          <p:nvPr/>
        </p:nvPicPr>
        <p:blipFill>
          <a:blip r:embed="rId2"/>
          <a:stretch>
            <a:fillRect/>
          </a:stretch>
        </p:blipFill>
        <p:spPr>
          <a:xfrm>
            <a:off x="838200" y="1776605"/>
            <a:ext cx="10681617" cy="3531825"/>
          </a:xfrm>
          <a:prstGeom prst="rect">
            <a:avLst/>
          </a:prstGeom>
        </p:spPr>
      </p:pic>
      <p:sp>
        <p:nvSpPr>
          <p:cNvPr id="6" name="文本框 5">
            <a:extLst>
              <a:ext uri="{FF2B5EF4-FFF2-40B4-BE49-F238E27FC236}">
                <a16:creationId xmlns:a16="http://schemas.microsoft.com/office/drawing/2014/main" id="{0BD61E56-A1C7-C32E-B1A4-34BFDC32774F}"/>
              </a:ext>
            </a:extLst>
          </p:cNvPr>
          <p:cNvSpPr txBox="1"/>
          <p:nvPr/>
        </p:nvSpPr>
        <p:spPr>
          <a:xfrm>
            <a:off x="938948" y="5572317"/>
            <a:ext cx="10058400" cy="369332"/>
          </a:xfrm>
          <a:prstGeom prst="rect">
            <a:avLst/>
          </a:prstGeom>
          <a:noFill/>
        </p:spPr>
        <p:txBody>
          <a:bodyPr wrap="square" rtlCol="0">
            <a:spAutoFit/>
          </a:bodyPr>
          <a:lstStyle/>
          <a:p>
            <a:r>
              <a:rPr lang="en-US" altLang="zh-CN" dirty="0"/>
              <a:t>From: https://gitee.com/openarkcompiler/OpenArkCompiler/releases</a:t>
            </a:r>
            <a:endParaRPr lang="zh-CN" altLang="en-US" dirty="0"/>
          </a:p>
        </p:txBody>
      </p:sp>
    </p:spTree>
    <p:extLst>
      <p:ext uri="{BB962C8B-B14F-4D97-AF65-F5344CB8AC3E}">
        <p14:creationId xmlns:p14="http://schemas.microsoft.com/office/powerpoint/2010/main" val="2104451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6695C4-678C-8FB9-04BA-912B37B11653}"/>
              </a:ext>
            </a:extLst>
          </p:cNvPr>
          <p:cNvSpPr>
            <a:spLocks noGrp="1"/>
          </p:cNvSpPr>
          <p:nvPr>
            <p:ph type="title"/>
          </p:nvPr>
        </p:nvSpPr>
        <p:spPr/>
        <p:txBody>
          <a:bodyPr/>
          <a:lstStyle/>
          <a:p>
            <a:r>
              <a:rPr lang="en-US" altLang="zh-CN" dirty="0"/>
              <a:t>2020</a:t>
            </a:r>
            <a:r>
              <a:rPr lang="zh-CN" altLang="en-US" dirty="0"/>
              <a:t>年</a:t>
            </a:r>
            <a:r>
              <a:rPr lang="en-US" altLang="zh-CN" dirty="0"/>
              <a:t>1</a:t>
            </a:r>
            <a:r>
              <a:rPr lang="zh-CN" altLang="en-US" dirty="0"/>
              <a:t>月</a:t>
            </a:r>
            <a:r>
              <a:rPr lang="en-US" altLang="zh-CN" dirty="0"/>
              <a:t>3</a:t>
            </a:r>
            <a:r>
              <a:rPr lang="zh-CN" altLang="en-US" dirty="0"/>
              <a:t>日  方舟编译器技术沙龙（杭州）</a:t>
            </a:r>
          </a:p>
        </p:txBody>
      </p:sp>
      <p:sp>
        <p:nvSpPr>
          <p:cNvPr id="5" name="文本框 4">
            <a:extLst>
              <a:ext uri="{FF2B5EF4-FFF2-40B4-BE49-F238E27FC236}">
                <a16:creationId xmlns:a16="http://schemas.microsoft.com/office/drawing/2014/main" id="{A282F2B1-DF27-33D7-3B6F-C8EC8B5B8B2F}"/>
              </a:ext>
            </a:extLst>
          </p:cNvPr>
          <p:cNvSpPr txBox="1"/>
          <p:nvPr/>
        </p:nvSpPr>
        <p:spPr>
          <a:xfrm>
            <a:off x="8108540" y="1859339"/>
            <a:ext cx="3374795" cy="2308324"/>
          </a:xfrm>
          <a:prstGeom prst="rect">
            <a:avLst/>
          </a:prstGeom>
          <a:noFill/>
        </p:spPr>
        <p:txBody>
          <a:bodyPr wrap="square" rtlCol="0">
            <a:spAutoFit/>
          </a:bodyPr>
          <a:lstStyle/>
          <a:p>
            <a:r>
              <a:rPr lang="en-US" altLang="zh-CN" b="0" i="0" dirty="0">
                <a:solidFill>
                  <a:srgbClr val="121212"/>
                </a:solidFill>
                <a:effectLst/>
                <a:latin typeface="-apple-system"/>
              </a:rPr>
              <a:t>2020</a:t>
            </a:r>
            <a:r>
              <a:rPr lang="zh-CN" altLang="en-US" b="0" i="0" dirty="0">
                <a:solidFill>
                  <a:srgbClr val="121212"/>
                </a:solidFill>
                <a:effectLst/>
                <a:latin typeface="-apple-system"/>
              </a:rPr>
              <a:t>年</a:t>
            </a:r>
            <a:r>
              <a:rPr lang="en-US" altLang="zh-CN" b="0" i="0" dirty="0">
                <a:solidFill>
                  <a:srgbClr val="121212"/>
                </a:solidFill>
                <a:effectLst/>
                <a:latin typeface="-apple-system"/>
              </a:rPr>
              <a:t>1</a:t>
            </a:r>
            <a:r>
              <a:rPr lang="zh-CN" altLang="en-US" b="0" i="0" dirty="0">
                <a:solidFill>
                  <a:srgbClr val="121212"/>
                </a:solidFill>
                <a:effectLst/>
                <a:latin typeface="-apple-system"/>
              </a:rPr>
              <a:t>月</a:t>
            </a:r>
            <a:r>
              <a:rPr lang="en-US" altLang="zh-CN" b="0" i="0" dirty="0">
                <a:solidFill>
                  <a:srgbClr val="121212"/>
                </a:solidFill>
                <a:effectLst/>
                <a:latin typeface="-apple-system"/>
              </a:rPr>
              <a:t>3</a:t>
            </a:r>
            <a:r>
              <a:rPr lang="zh-CN" altLang="en-US" b="0" i="0" dirty="0">
                <a:solidFill>
                  <a:srgbClr val="121212"/>
                </a:solidFill>
                <a:effectLst/>
                <a:latin typeface="-apple-system"/>
              </a:rPr>
              <a:t>日，方舟编译器技术沙龙在杭州举行，这是方舟编译器的第三次技术沙龙，也是</a:t>
            </a:r>
            <a:r>
              <a:rPr lang="en-US" altLang="zh-CN" b="0" i="0" dirty="0">
                <a:solidFill>
                  <a:srgbClr val="121212"/>
                </a:solidFill>
                <a:effectLst/>
                <a:latin typeface="-apple-system"/>
              </a:rPr>
              <a:t>2020</a:t>
            </a:r>
            <a:r>
              <a:rPr lang="zh-CN" altLang="en-US" b="0" i="0" dirty="0">
                <a:solidFill>
                  <a:srgbClr val="121212"/>
                </a:solidFill>
                <a:effectLst/>
                <a:latin typeface="-apple-system"/>
              </a:rPr>
              <a:t>年的首场技术沙龙。方舟编译器技术沙龙分为上午和下午两个时间段，上午是主题演讲，下午是现场讨论。</a:t>
            </a:r>
            <a:endParaRPr lang="en-US" altLang="zh-CN" b="0" i="0" dirty="0">
              <a:solidFill>
                <a:srgbClr val="121212"/>
              </a:solidFill>
              <a:effectLst/>
              <a:latin typeface="-apple-system"/>
            </a:endParaRPr>
          </a:p>
          <a:p>
            <a:endParaRPr lang="en-US" altLang="zh-CN" dirty="0">
              <a:solidFill>
                <a:srgbClr val="121212"/>
              </a:solidFill>
              <a:latin typeface="-apple-system"/>
            </a:endParaRPr>
          </a:p>
        </p:txBody>
      </p:sp>
      <p:pic>
        <p:nvPicPr>
          <p:cNvPr id="8" name="内容占位符 7">
            <a:extLst>
              <a:ext uri="{FF2B5EF4-FFF2-40B4-BE49-F238E27FC236}">
                <a16:creationId xmlns:a16="http://schemas.microsoft.com/office/drawing/2014/main" id="{DD772FD5-5279-653E-DD06-8EB2EEB2296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55902" y="1512642"/>
            <a:ext cx="6894310" cy="5170733"/>
          </a:xfrm>
        </p:spPr>
      </p:pic>
    </p:spTree>
    <p:extLst>
      <p:ext uri="{BB962C8B-B14F-4D97-AF65-F5344CB8AC3E}">
        <p14:creationId xmlns:p14="http://schemas.microsoft.com/office/powerpoint/2010/main" val="23839952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695D8F-5DD1-5D9B-4F06-5182030FF07A}"/>
              </a:ext>
            </a:extLst>
          </p:cNvPr>
          <p:cNvSpPr>
            <a:spLocks noGrp="1"/>
          </p:cNvSpPr>
          <p:nvPr>
            <p:ph type="title"/>
          </p:nvPr>
        </p:nvSpPr>
        <p:spPr/>
        <p:txBody>
          <a:bodyPr/>
          <a:lstStyle/>
          <a:p>
            <a:r>
              <a:rPr lang="en-US" altLang="zh-CN" dirty="0"/>
              <a:t>2022</a:t>
            </a:r>
            <a:r>
              <a:rPr lang="zh-CN" altLang="en-US" dirty="0"/>
              <a:t>年</a:t>
            </a:r>
            <a:r>
              <a:rPr lang="en-US" altLang="zh-CN" dirty="0"/>
              <a:t>2</a:t>
            </a:r>
            <a:r>
              <a:rPr lang="zh-CN" altLang="en-US" dirty="0"/>
              <a:t>月</a:t>
            </a:r>
            <a:r>
              <a:rPr lang="en-US" altLang="zh-CN" dirty="0"/>
              <a:t>8</a:t>
            </a:r>
            <a:r>
              <a:rPr lang="zh-CN" altLang="en-US" dirty="0"/>
              <a:t>日  方舟编译器</a:t>
            </a:r>
            <a:r>
              <a:rPr lang="en-US" altLang="zh-CN" dirty="0"/>
              <a:t>V1.0.0</a:t>
            </a:r>
            <a:r>
              <a:rPr lang="zh-CN" altLang="en-US" dirty="0"/>
              <a:t>发布</a:t>
            </a:r>
          </a:p>
        </p:txBody>
      </p:sp>
      <p:pic>
        <p:nvPicPr>
          <p:cNvPr id="5" name="图片 4">
            <a:extLst>
              <a:ext uri="{FF2B5EF4-FFF2-40B4-BE49-F238E27FC236}">
                <a16:creationId xmlns:a16="http://schemas.microsoft.com/office/drawing/2014/main" id="{8EA373BF-B0CD-D3FC-826C-C054B8C2C045}"/>
              </a:ext>
            </a:extLst>
          </p:cNvPr>
          <p:cNvPicPr>
            <a:picLocks noChangeAspect="1"/>
          </p:cNvPicPr>
          <p:nvPr/>
        </p:nvPicPr>
        <p:blipFill>
          <a:blip r:embed="rId2"/>
          <a:stretch>
            <a:fillRect/>
          </a:stretch>
        </p:blipFill>
        <p:spPr>
          <a:xfrm>
            <a:off x="83104" y="1934475"/>
            <a:ext cx="11703197" cy="2017121"/>
          </a:xfrm>
          <a:prstGeom prst="rect">
            <a:avLst/>
          </a:prstGeom>
        </p:spPr>
      </p:pic>
      <p:sp>
        <p:nvSpPr>
          <p:cNvPr id="6" name="文本框 5">
            <a:extLst>
              <a:ext uri="{FF2B5EF4-FFF2-40B4-BE49-F238E27FC236}">
                <a16:creationId xmlns:a16="http://schemas.microsoft.com/office/drawing/2014/main" id="{4361D337-2CBA-6CB5-F31A-C8C8FE74F647}"/>
              </a:ext>
            </a:extLst>
          </p:cNvPr>
          <p:cNvSpPr txBox="1"/>
          <p:nvPr/>
        </p:nvSpPr>
        <p:spPr>
          <a:xfrm>
            <a:off x="905502" y="5376824"/>
            <a:ext cx="10058400" cy="369332"/>
          </a:xfrm>
          <a:prstGeom prst="rect">
            <a:avLst/>
          </a:prstGeom>
          <a:noFill/>
        </p:spPr>
        <p:txBody>
          <a:bodyPr wrap="square" rtlCol="0">
            <a:spAutoFit/>
          </a:bodyPr>
          <a:lstStyle/>
          <a:p>
            <a:r>
              <a:rPr lang="en-US" altLang="zh-CN" dirty="0"/>
              <a:t>From: https://gitee.com/openarkcompiler/OpenArkCompiler/releases</a:t>
            </a:r>
            <a:endParaRPr lang="zh-CN" altLang="en-US" dirty="0"/>
          </a:p>
        </p:txBody>
      </p:sp>
    </p:spTree>
    <p:extLst>
      <p:ext uri="{BB962C8B-B14F-4D97-AF65-F5344CB8AC3E}">
        <p14:creationId xmlns:p14="http://schemas.microsoft.com/office/powerpoint/2010/main" val="38748633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57DBA3-B281-3FB9-AF4B-D0AFCA779335}"/>
              </a:ext>
            </a:extLst>
          </p:cNvPr>
          <p:cNvSpPr>
            <a:spLocks noGrp="1"/>
          </p:cNvSpPr>
          <p:nvPr>
            <p:ph type="title"/>
          </p:nvPr>
        </p:nvSpPr>
        <p:spPr/>
        <p:txBody>
          <a:bodyPr/>
          <a:lstStyle/>
          <a:p>
            <a:r>
              <a:rPr lang="zh-CN" altLang="en-US" dirty="0"/>
              <a:t>目录</a:t>
            </a:r>
          </a:p>
        </p:txBody>
      </p:sp>
      <p:sp>
        <p:nvSpPr>
          <p:cNvPr id="3" name="内容占位符 2">
            <a:extLst>
              <a:ext uri="{FF2B5EF4-FFF2-40B4-BE49-F238E27FC236}">
                <a16:creationId xmlns:a16="http://schemas.microsoft.com/office/drawing/2014/main" id="{521913E8-4390-84CA-2372-EE29A881D310}"/>
              </a:ext>
            </a:extLst>
          </p:cNvPr>
          <p:cNvSpPr>
            <a:spLocks noGrp="1"/>
          </p:cNvSpPr>
          <p:nvPr>
            <p:ph idx="1"/>
          </p:nvPr>
        </p:nvSpPr>
        <p:spPr/>
        <p:txBody>
          <a:bodyPr/>
          <a:lstStyle/>
          <a:p>
            <a:r>
              <a:rPr lang="zh-CN" altLang="en-US" dirty="0"/>
              <a:t>开源方舟编译器的发展历程</a:t>
            </a:r>
            <a:endParaRPr lang="en-US" altLang="zh-CN" dirty="0"/>
          </a:p>
          <a:p>
            <a:r>
              <a:rPr lang="zh-CN" altLang="en-US" dirty="0">
                <a:solidFill>
                  <a:srgbClr val="FF0000"/>
                </a:solidFill>
              </a:rPr>
              <a:t>我们所参与的社区工作</a:t>
            </a:r>
            <a:endParaRPr lang="en-US" altLang="zh-CN" dirty="0">
              <a:solidFill>
                <a:srgbClr val="FF0000"/>
              </a:solidFill>
            </a:endParaRPr>
          </a:p>
          <a:p>
            <a:r>
              <a:rPr lang="zh-CN" altLang="en-US" dirty="0"/>
              <a:t>关于开源社区建设的思考</a:t>
            </a:r>
          </a:p>
        </p:txBody>
      </p:sp>
    </p:spTree>
    <p:extLst>
      <p:ext uri="{BB962C8B-B14F-4D97-AF65-F5344CB8AC3E}">
        <p14:creationId xmlns:p14="http://schemas.microsoft.com/office/powerpoint/2010/main" val="2891743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57DBA3-B281-3FB9-AF4B-D0AFCA779335}"/>
              </a:ext>
            </a:extLst>
          </p:cNvPr>
          <p:cNvSpPr>
            <a:spLocks noGrp="1"/>
          </p:cNvSpPr>
          <p:nvPr>
            <p:ph type="title"/>
          </p:nvPr>
        </p:nvSpPr>
        <p:spPr/>
        <p:txBody>
          <a:bodyPr/>
          <a:lstStyle/>
          <a:p>
            <a:r>
              <a:rPr lang="zh-CN" altLang="en-US" dirty="0"/>
              <a:t>目录</a:t>
            </a:r>
          </a:p>
        </p:txBody>
      </p:sp>
      <p:sp>
        <p:nvSpPr>
          <p:cNvPr id="3" name="内容占位符 2">
            <a:extLst>
              <a:ext uri="{FF2B5EF4-FFF2-40B4-BE49-F238E27FC236}">
                <a16:creationId xmlns:a16="http://schemas.microsoft.com/office/drawing/2014/main" id="{521913E8-4390-84CA-2372-EE29A881D310}"/>
              </a:ext>
            </a:extLst>
          </p:cNvPr>
          <p:cNvSpPr>
            <a:spLocks noGrp="1"/>
          </p:cNvSpPr>
          <p:nvPr>
            <p:ph idx="1"/>
          </p:nvPr>
        </p:nvSpPr>
        <p:spPr/>
        <p:txBody>
          <a:bodyPr/>
          <a:lstStyle/>
          <a:p>
            <a:r>
              <a:rPr lang="zh-CN" altLang="en-US" dirty="0"/>
              <a:t>开源方舟编译器的发展历程</a:t>
            </a:r>
            <a:endParaRPr lang="en-US" altLang="zh-CN" dirty="0"/>
          </a:p>
          <a:p>
            <a:r>
              <a:rPr lang="zh-CN" altLang="en-US" dirty="0"/>
              <a:t>我们所参与的社区工作</a:t>
            </a:r>
            <a:endParaRPr lang="en-US" altLang="zh-CN" dirty="0"/>
          </a:p>
          <a:p>
            <a:r>
              <a:rPr lang="zh-CN" altLang="en-US" dirty="0"/>
              <a:t>关于开源社区建设的思考</a:t>
            </a:r>
          </a:p>
        </p:txBody>
      </p:sp>
    </p:spTree>
    <p:extLst>
      <p:ext uri="{BB962C8B-B14F-4D97-AF65-F5344CB8AC3E}">
        <p14:creationId xmlns:p14="http://schemas.microsoft.com/office/powerpoint/2010/main" val="3491528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5398D6-7C77-1D69-8017-547C848128DC}"/>
              </a:ext>
            </a:extLst>
          </p:cNvPr>
          <p:cNvSpPr>
            <a:spLocks noGrp="1"/>
          </p:cNvSpPr>
          <p:nvPr>
            <p:ph type="title"/>
          </p:nvPr>
        </p:nvSpPr>
        <p:spPr/>
        <p:txBody>
          <a:bodyPr/>
          <a:lstStyle/>
          <a:p>
            <a:r>
              <a:rPr lang="en-US" altLang="zh-CN" dirty="0"/>
              <a:t>2019</a:t>
            </a:r>
            <a:r>
              <a:rPr lang="zh-CN" altLang="en-US" dirty="0"/>
              <a:t>年</a:t>
            </a:r>
            <a:r>
              <a:rPr lang="en-US" altLang="zh-CN" dirty="0"/>
              <a:t>9</a:t>
            </a:r>
            <a:r>
              <a:rPr lang="zh-CN" altLang="en-US" dirty="0"/>
              <a:t>月</a:t>
            </a:r>
            <a:r>
              <a:rPr lang="en-US" altLang="zh-CN" dirty="0"/>
              <a:t>8</a:t>
            </a:r>
            <a:r>
              <a:rPr lang="zh-CN" altLang="en-US" dirty="0"/>
              <a:t>日 上海线下活动</a:t>
            </a:r>
          </a:p>
        </p:txBody>
      </p:sp>
      <p:sp>
        <p:nvSpPr>
          <p:cNvPr id="3" name="内容占位符 2">
            <a:extLst>
              <a:ext uri="{FF2B5EF4-FFF2-40B4-BE49-F238E27FC236}">
                <a16:creationId xmlns:a16="http://schemas.microsoft.com/office/drawing/2014/main" id="{E167C37B-8772-D143-EBA4-4DF7C428051A}"/>
              </a:ext>
            </a:extLst>
          </p:cNvPr>
          <p:cNvSpPr>
            <a:spLocks noGrp="1"/>
          </p:cNvSpPr>
          <p:nvPr>
            <p:ph idx="1"/>
          </p:nvPr>
        </p:nvSpPr>
        <p:spPr>
          <a:xfrm>
            <a:off x="8121316" y="1853906"/>
            <a:ext cx="3064042" cy="4732378"/>
          </a:xfrm>
        </p:spPr>
        <p:txBody>
          <a:bodyPr>
            <a:normAutofit/>
          </a:bodyPr>
          <a:lstStyle/>
          <a:p>
            <a:r>
              <a:rPr lang="en-US" altLang="zh-CN" sz="1800" dirty="0"/>
              <a:t>2019</a:t>
            </a:r>
            <a:r>
              <a:rPr lang="zh-CN" altLang="en-US" sz="1800" dirty="0"/>
              <a:t>年</a:t>
            </a:r>
            <a:r>
              <a:rPr lang="en-US" altLang="zh-CN" sz="1800" dirty="0"/>
              <a:t>9</a:t>
            </a:r>
            <a:r>
              <a:rPr lang="zh-CN" altLang="en-US" sz="1800" dirty="0"/>
              <a:t>月</a:t>
            </a:r>
            <a:r>
              <a:rPr lang="en-US" altLang="zh-CN" sz="1800" dirty="0"/>
              <a:t>8</a:t>
            </a:r>
            <a:r>
              <a:rPr lang="zh-CN" altLang="en-US" sz="1800" dirty="0"/>
              <a:t>日，由</a:t>
            </a:r>
            <a:r>
              <a:rPr lang="en-US" altLang="zh-CN" sz="1800" dirty="0" err="1"/>
              <a:t>HelloGCC</a:t>
            </a:r>
            <a:r>
              <a:rPr lang="en-US" altLang="zh-CN" sz="1800" dirty="0"/>
              <a:t>/</a:t>
            </a:r>
            <a:r>
              <a:rPr lang="en-US" altLang="zh-CN" sz="1800" dirty="0" err="1"/>
              <a:t>HelloLLVM</a:t>
            </a:r>
            <a:r>
              <a:rPr lang="zh-CN" altLang="en-US" sz="1800" dirty="0"/>
              <a:t>、中科院软件所智能软件研究中心程序语言与编译技术实验室举办的方舟编译器技术沙龙在上海举行。</a:t>
            </a:r>
            <a:endParaRPr lang="en-US" altLang="zh-CN" sz="1800" dirty="0"/>
          </a:p>
          <a:p>
            <a:r>
              <a:rPr lang="zh-CN" altLang="en-US" sz="1800" dirty="0"/>
              <a:t>吴伟做了开场介绍，史宁宁做了</a:t>
            </a:r>
            <a:r>
              <a:rPr lang="en-US" altLang="zh-CN" sz="1800" dirty="0"/>
              <a:t>《</a:t>
            </a:r>
            <a:r>
              <a:rPr lang="zh-CN" altLang="en-US" sz="1800" dirty="0"/>
              <a:t>浅谈方舟编译器</a:t>
            </a:r>
            <a:r>
              <a:rPr lang="en-US" altLang="zh-CN" sz="1800" dirty="0"/>
              <a:t>》</a:t>
            </a:r>
            <a:r>
              <a:rPr lang="zh-CN" altLang="en-US" sz="1800" dirty="0"/>
              <a:t>的技术分享。</a:t>
            </a:r>
            <a:endParaRPr lang="en-US" altLang="zh-CN" sz="1800" dirty="0"/>
          </a:p>
          <a:p>
            <a:r>
              <a:rPr lang="zh-CN" altLang="en-US" sz="1800" dirty="0"/>
              <a:t>方舟编译器开源社区经理、方舟编译器架构师等人员就大家关心的方舟编译器相关问题进行了解答。</a:t>
            </a:r>
          </a:p>
        </p:txBody>
      </p:sp>
      <p:pic>
        <p:nvPicPr>
          <p:cNvPr id="4" name="内容占位符 4">
            <a:extLst>
              <a:ext uri="{FF2B5EF4-FFF2-40B4-BE49-F238E27FC236}">
                <a16:creationId xmlns:a16="http://schemas.microsoft.com/office/drawing/2014/main" id="{40A96D4F-C235-8D0E-8AAE-8523D0CFF4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25625"/>
            <a:ext cx="6910633" cy="4760659"/>
          </a:xfrm>
          <a:prstGeom prst="rect">
            <a:avLst/>
          </a:prstGeom>
        </p:spPr>
      </p:pic>
      <p:sp>
        <p:nvSpPr>
          <p:cNvPr id="5" name="文本框 4">
            <a:extLst>
              <a:ext uri="{FF2B5EF4-FFF2-40B4-BE49-F238E27FC236}">
                <a16:creationId xmlns:a16="http://schemas.microsoft.com/office/drawing/2014/main" id="{44721F47-5B68-DBD7-0EE1-53B2558063CD}"/>
              </a:ext>
            </a:extLst>
          </p:cNvPr>
          <p:cNvSpPr txBox="1"/>
          <p:nvPr/>
        </p:nvSpPr>
        <p:spPr>
          <a:xfrm>
            <a:off x="7748833" y="6308209"/>
            <a:ext cx="4617046" cy="369332"/>
          </a:xfrm>
          <a:prstGeom prst="rect">
            <a:avLst/>
          </a:prstGeom>
          <a:noFill/>
        </p:spPr>
        <p:txBody>
          <a:bodyPr wrap="square" rtlCol="0">
            <a:spAutoFit/>
          </a:bodyPr>
          <a:lstStyle/>
          <a:p>
            <a:r>
              <a:rPr lang="en-US" altLang="zh-CN" dirty="0" err="1"/>
              <a:t>From:https</a:t>
            </a:r>
            <a:r>
              <a:rPr lang="en-US" altLang="zh-CN" dirty="0"/>
              <a:t>://zhuanlan.zhihu.com/p/81707073</a:t>
            </a:r>
            <a:endParaRPr lang="zh-CN" altLang="en-US" dirty="0"/>
          </a:p>
        </p:txBody>
      </p:sp>
    </p:spTree>
    <p:extLst>
      <p:ext uri="{BB962C8B-B14F-4D97-AF65-F5344CB8AC3E}">
        <p14:creationId xmlns:p14="http://schemas.microsoft.com/office/powerpoint/2010/main" val="35541185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7163A0-8431-623E-90AA-5521BFA8F3D1}"/>
              </a:ext>
            </a:extLst>
          </p:cNvPr>
          <p:cNvSpPr>
            <a:spLocks noGrp="1"/>
          </p:cNvSpPr>
          <p:nvPr>
            <p:ph type="title"/>
          </p:nvPr>
        </p:nvSpPr>
        <p:spPr/>
        <p:txBody>
          <a:bodyPr/>
          <a:lstStyle/>
          <a:p>
            <a:r>
              <a:rPr lang="en-US" altLang="zh-CN" dirty="0"/>
              <a:t>2019</a:t>
            </a:r>
            <a:r>
              <a:rPr lang="zh-CN" altLang="en-US" dirty="0"/>
              <a:t>年</a:t>
            </a:r>
            <a:r>
              <a:rPr lang="en-US" altLang="zh-CN" dirty="0"/>
              <a:t>9</a:t>
            </a:r>
            <a:r>
              <a:rPr lang="zh-CN" altLang="en-US" dirty="0"/>
              <a:t>月</a:t>
            </a:r>
            <a:r>
              <a:rPr lang="en-US" altLang="zh-CN" dirty="0"/>
              <a:t>8</a:t>
            </a:r>
            <a:r>
              <a:rPr lang="zh-CN" altLang="en-US" dirty="0"/>
              <a:t>日 上海线下活动</a:t>
            </a:r>
          </a:p>
        </p:txBody>
      </p:sp>
      <p:sp>
        <p:nvSpPr>
          <p:cNvPr id="5" name="AutoShape 4">
            <a:extLst>
              <a:ext uri="{FF2B5EF4-FFF2-40B4-BE49-F238E27FC236}">
                <a16:creationId xmlns:a16="http://schemas.microsoft.com/office/drawing/2014/main" id="{8FA28597-1D87-56B9-A895-045F3E2A37B1}"/>
              </a:ext>
            </a:extLst>
          </p:cNvPr>
          <p:cNvSpPr>
            <a:spLocks noChangeAspect="1" noChangeArrowheads="1"/>
          </p:cNvSpPr>
          <p:nvPr/>
        </p:nvSpPr>
        <p:spPr bwMode="auto">
          <a:xfrm>
            <a:off x="6729124" y="3693909"/>
            <a:ext cx="3034703" cy="303470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7" name="图片 6">
            <a:extLst>
              <a:ext uri="{FF2B5EF4-FFF2-40B4-BE49-F238E27FC236}">
                <a16:creationId xmlns:a16="http://schemas.microsoft.com/office/drawing/2014/main" id="{5AE4EB35-5DEF-F38B-2CD2-7A30D126CB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5984" y="1480993"/>
            <a:ext cx="5571429" cy="5247619"/>
          </a:xfrm>
          <a:prstGeom prst="rect">
            <a:avLst/>
          </a:prstGeom>
        </p:spPr>
      </p:pic>
      <p:sp>
        <p:nvSpPr>
          <p:cNvPr id="8" name="文本框 7">
            <a:extLst>
              <a:ext uri="{FF2B5EF4-FFF2-40B4-BE49-F238E27FC236}">
                <a16:creationId xmlns:a16="http://schemas.microsoft.com/office/drawing/2014/main" id="{B7055806-BCAA-565F-10A4-38F68B7131B9}"/>
              </a:ext>
            </a:extLst>
          </p:cNvPr>
          <p:cNvSpPr txBox="1"/>
          <p:nvPr/>
        </p:nvSpPr>
        <p:spPr>
          <a:xfrm>
            <a:off x="7167914" y="1509681"/>
            <a:ext cx="4430851" cy="369332"/>
          </a:xfrm>
          <a:prstGeom prst="rect">
            <a:avLst/>
          </a:prstGeom>
          <a:noFill/>
        </p:spPr>
        <p:txBody>
          <a:bodyPr wrap="square" rtlCol="0">
            <a:spAutoFit/>
          </a:bodyPr>
          <a:lstStyle/>
          <a:p>
            <a:r>
              <a:rPr lang="zh-CN" altLang="en-US" dirty="0"/>
              <a:t>史宁宁  </a:t>
            </a:r>
            <a:r>
              <a:rPr lang="en-US" altLang="zh-CN" dirty="0"/>
              <a:t>《</a:t>
            </a:r>
            <a:r>
              <a:rPr lang="zh-CN" altLang="en-US" dirty="0"/>
              <a:t>浅谈方舟编译器</a:t>
            </a:r>
            <a:r>
              <a:rPr lang="en-US" altLang="zh-CN" dirty="0"/>
              <a:t>》</a:t>
            </a:r>
            <a:endParaRPr lang="zh-CN" altLang="en-US" dirty="0"/>
          </a:p>
        </p:txBody>
      </p:sp>
    </p:spTree>
    <p:extLst>
      <p:ext uri="{BB962C8B-B14F-4D97-AF65-F5344CB8AC3E}">
        <p14:creationId xmlns:p14="http://schemas.microsoft.com/office/powerpoint/2010/main" val="41776396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C457FD-499D-4641-E0F3-CD77DCF3911A}"/>
              </a:ext>
            </a:extLst>
          </p:cNvPr>
          <p:cNvSpPr>
            <a:spLocks noGrp="1"/>
          </p:cNvSpPr>
          <p:nvPr>
            <p:ph type="title"/>
          </p:nvPr>
        </p:nvSpPr>
        <p:spPr/>
        <p:txBody>
          <a:bodyPr/>
          <a:lstStyle/>
          <a:p>
            <a:r>
              <a:rPr lang="en-US" altLang="zh-CN" dirty="0"/>
              <a:t>2019</a:t>
            </a:r>
            <a:r>
              <a:rPr lang="zh-CN" altLang="en-US" dirty="0"/>
              <a:t>年</a:t>
            </a:r>
            <a:r>
              <a:rPr lang="en-US" altLang="zh-CN" dirty="0"/>
              <a:t>10</a:t>
            </a:r>
            <a:r>
              <a:rPr lang="zh-CN" altLang="en-US" dirty="0"/>
              <a:t>月</a:t>
            </a:r>
            <a:r>
              <a:rPr lang="en-US" altLang="zh-CN" dirty="0"/>
              <a:t>23</a:t>
            </a:r>
            <a:r>
              <a:rPr lang="zh-CN" altLang="en-US" dirty="0"/>
              <a:t>日</a:t>
            </a:r>
          </a:p>
        </p:txBody>
      </p:sp>
      <p:sp>
        <p:nvSpPr>
          <p:cNvPr id="3" name="内容占位符 2">
            <a:extLst>
              <a:ext uri="{FF2B5EF4-FFF2-40B4-BE49-F238E27FC236}">
                <a16:creationId xmlns:a16="http://schemas.microsoft.com/office/drawing/2014/main" id="{69AEBAF7-A09E-2451-7419-4AA65CB9BFA7}"/>
              </a:ext>
            </a:extLst>
          </p:cNvPr>
          <p:cNvSpPr>
            <a:spLocks noGrp="1"/>
          </p:cNvSpPr>
          <p:nvPr>
            <p:ph idx="1"/>
          </p:nvPr>
        </p:nvSpPr>
        <p:spPr>
          <a:xfrm>
            <a:off x="8349916" y="1825625"/>
            <a:ext cx="3003884" cy="4351338"/>
          </a:xfrm>
        </p:spPr>
        <p:txBody>
          <a:bodyPr>
            <a:normAutofit/>
          </a:bodyPr>
          <a:lstStyle/>
          <a:p>
            <a:r>
              <a:rPr lang="en-US" altLang="zh-CN" sz="1900" dirty="0"/>
              <a:t>2019</a:t>
            </a:r>
            <a:r>
              <a:rPr lang="zh-CN" altLang="en-US" sz="1900" dirty="0"/>
              <a:t>年</a:t>
            </a:r>
            <a:r>
              <a:rPr lang="en-US" altLang="zh-CN" sz="1900" dirty="0"/>
              <a:t>10</a:t>
            </a:r>
            <a:r>
              <a:rPr lang="zh-CN" altLang="en-US" sz="1900" dirty="0"/>
              <a:t>月</a:t>
            </a:r>
            <a:r>
              <a:rPr lang="en-US" altLang="zh-CN" sz="1900" dirty="0"/>
              <a:t>23</a:t>
            </a:r>
            <a:r>
              <a:rPr lang="zh-CN" altLang="en-US" sz="1900" dirty="0"/>
              <a:t>日，中科院软件所智能软件研究中心程序语言与编译技术实验室发布了</a:t>
            </a:r>
            <a:r>
              <a:rPr lang="en-US" altLang="zh-CN" sz="1900" dirty="0"/>
              <a:t>toy runtime</a:t>
            </a:r>
            <a:r>
              <a:rPr lang="zh-CN" altLang="en-US" sz="1900" dirty="0"/>
              <a:t>，改变了方舟编译器一直没有可用</a:t>
            </a:r>
            <a:r>
              <a:rPr lang="en-US" altLang="zh-CN" sz="1900" dirty="0"/>
              <a:t>runtime</a:t>
            </a:r>
            <a:r>
              <a:rPr lang="zh-CN" altLang="en-US" sz="1900" dirty="0"/>
              <a:t>，无法运行例子程序的状况。</a:t>
            </a:r>
            <a:r>
              <a:rPr lang="en-US" altLang="zh-CN" sz="1900" dirty="0"/>
              <a:t>toy runtime</a:t>
            </a:r>
            <a:r>
              <a:rPr lang="zh-CN" altLang="en-US" sz="1900" dirty="0"/>
              <a:t>只发布了</a:t>
            </a:r>
            <a:r>
              <a:rPr lang="en-US" altLang="zh-CN" sz="1900" dirty="0"/>
              <a:t>v0.1</a:t>
            </a:r>
            <a:r>
              <a:rPr lang="zh-CN" altLang="en-US" sz="1900" dirty="0"/>
              <a:t>版本，只能支持</a:t>
            </a:r>
            <a:r>
              <a:rPr lang="en-US" altLang="zh-CN" sz="1900" dirty="0"/>
              <a:t>Hello World</a:t>
            </a:r>
            <a:r>
              <a:rPr lang="zh-CN" altLang="en-US" sz="1900" dirty="0"/>
              <a:t>的例子程序的运行，但是这对于方舟编译器社区的建设具有特殊的意义</a:t>
            </a:r>
            <a:r>
              <a:rPr lang="zh-CN" altLang="en-US" dirty="0"/>
              <a:t>。</a:t>
            </a:r>
          </a:p>
        </p:txBody>
      </p:sp>
      <p:pic>
        <p:nvPicPr>
          <p:cNvPr id="4" name="内容占位符 4">
            <a:extLst>
              <a:ext uri="{FF2B5EF4-FFF2-40B4-BE49-F238E27FC236}">
                <a16:creationId xmlns:a16="http://schemas.microsoft.com/office/drawing/2014/main" id="{F6019041-8BA6-BB67-08E9-55746EE0BC12}"/>
              </a:ext>
            </a:extLst>
          </p:cNvPr>
          <p:cNvPicPr>
            <a:picLocks noChangeAspect="1"/>
          </p:cNvPicPr>
          <p:nvPr/>
        </p:nvPicPr>
        <p:blipFill>
          <a:blip r:embed="rId2"/>
          <a:stretch>
            <a:fillRect/>
          </a:stretch>
        </p:blipFill>
        <p:spPr>
          <a:xfrm>
            <a:off x="565455" y="2154665"/>
            <a:ext cx="7267103" cy="3104985"/>
          </a:xfrm>
          <a:prstGeom prst="rect">
            <a:avLst/>
          </a:prstGeom>
        </p:spPr>
      </p:pic>
      <p:sp>
        <p:nvSpPr>
          <p:cNvPr id="5" name="文本框 4">
            <a:extLst>
              <a:ext uri="{FF2B5EF4-FFF2-40B4-BE49-F238E27FC236}">
                <a16:creationId xmlns:a16="http://schemas.microsoft.com/office/drawing/2014/main" id="{0D3066EF-7ED2-1FDD-6159-F6B6D1F31CEC}"/>
              </a:ext>
            </a:extLst>
          </p:cNvPr>
          <p:cNvSpPr txBox="1"/>
          <p:nvPr/>
        </p:nvSpPr>
        <p:spPr>
          <a:xfrm>
            <a:off x="659876" y="5807631"/>
            <a:ext cx="8835462" cy="369332"/>
          </a:xfrm>
          <a:prstGeom prst="rect">
            <a:avLst/>
          </a:prstGeom>
          <a:noFill/>
        </p:spPr>
        <p:txBody>
          <a:bodyPr wrap="square" rtlCol="0">
            <a:spAutoFit/>
          </a:bodyPr>
          <a:lstStyle/>
          <a:p>
            <a:r>
              <a:rPr lang="en-US" altLang="zh-CN" dirty="0"/>
              <a:t>From: https://gitee.com/openarkcompiler-incubator</a:t>
            </a:r>
            <a:endParaRPr lang="zh-CN" altLang="en-US" dirty="0"/>
          </a:p>
        </p:txBody>
      </p:sp>
    </p:spTree>
    <p:extLst>
      <p:ext uri="{BB962C8B-B14F-4D97-AF65-F5344CB8AC3E}">
        <p14:creationId xmlns:p14="http://schemas.microsoft.com/office/powerpoint/2010/main" val="11022006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1BFAAD-9906-5EB3-7EF3-0F1AA8E85F91}"/>
              </a:ext>
            </a:extLst>
          </p:cNvPr>
          <p:cNvSpPr>
            <a:spLocks noGrp="1"/>
          </p:cNvSpPr>
          <p:nvPr>
            <p:ph type="title"/>
          </p:nvPr>
        </p:nvSpPr>
        <p:spPr/>
        <p:txBody>
          <a:bodyPr/>
          <a:lstStyle/>
          <a:p>
            <a:r>
              <a:rPr lang="en-US" altLang="zh-CN" dirty="0"/>
              <a:t>2019</a:t>
            </a:r>
            <a:r>
              <a:rPr lang="zh-CN" altLang="en-US" dirty="0"/>
              <a:t>年</a:t>
            </a:r>
            <a:r>
              <a:rPr lang="en-US" altLang="zh-CN" dirty="0"/>
              <a:t>11</a:t>
            </a:r>
            <a:r>
              <a:rPr lang="zh-CN" altLang="en-US" dirty="0"/>
              <a:t>月</a:t>
            </a:r>
            <a:r>
              <a:rPr lang="en-US" altLang="zh-CN" dirty="0"/>
              <a:t>9</a:t>
            </a:r>
            <a:r>
              <a:rPr lang="zh-CN" altLang="en-US" dirty="0"/>
              <a:t>日</a:t>
            </a:r>
            <a:r>
              <a:rPr lang="en-US" altLang="zh-CN" dirty="0"/>
              <a:t>   OSDT2019</a:t>
            </a:r>
            <a:r>
              <a:rPr lang="zh-CN" altLang="en-US" dirty="0"/>
              <a:t>年年度大会</a:t>
            </a:r>
          </a:p>
        </p:txBody>
      </p:sp>
      <p:pic>
        <p:nvPicPr>
          <p:cNvPr id="4" name="图片 3">
            <a:extLst>
              <a:ext uri="{FF2B5EF4-FFF2-40B4-BE49-F238E27FC236}">
                <a16:creationId xmlns:a16="http://schemas.microsoft.com/office/drawing/2014/main" id="{AC4BE49A-2D4F-1C79-901D-71F725F30DC9}"/>
              </a:ext>
            </a:extLst>
          </p:cNvPr>
          <p:cNvPicPr>
            <a:picLocks noChangeAspect="1"/>
          </p:cNvPicPr>
          <p:nvPr/>
        </p:nvPicPr>
        <p:blipFill>
          <a:blip r:embed="rId2"/>
          <a:stretch>
            <a:fillRect/>
          </a:stretch>
        </p:blipFill>
        <p:spPr>
          <a:xfrm>
            <a:off x="729916" y="1795304"/>
            <a:ext cx="5842212" cy="4381659"/>
          </a:xfrm>
          <a:prstGeom prst="rect">
            <a:avLst/>
          </a:prstGeom>
        </p:spPr>
      </p:pic>
      <p:sp>
        <p:nvSpPr>
          <p:cNvPr id="5" name="内容占位符 2">
            <a:extLst>
              <a:ext uri="{FF2B5EF4-FFF2-40B4-BE49-F238E27FC236}">
                <a16:creationId xmlns:a16="http://schemas.microsoft.com/office/drawing/2014/main" id="{927C6629-1871-DDE9-4C5B-89F53D661395}"/>
              </a:ext>
            </a:extLst>
          </p:cNvPr>
          <p:cNvSpPr>
            <a:spLocks noGrp="1"/>
          </p:cNvSpPr>
          <p:nvPr>
            <p:ph idx="1"/>
          </p:nvPr>
        </p:nvSpPr>
        <p:spPr>
          <a:xfrm>
            <a:off x="7532016" y="1825625"/>
            <a:ext cx="3821784" cy="4351338"/>
          </a:xfrm>
        </p:spPr>
        <p:txBody>
          <a:bodyPr/>
          <a:lstStyle/>
          <a:p>
            <a:pPr marL="0" indent="0">
              <a:buNone/>
            </a:pPr>
            <a:r>
              <a:rPr lang="en-US" altLang="zh-CN" sz="1800" dirty="0"/>
              <a:t>2019</a:t>
            </a:r>
            <a:r>
              <a:rPr lang="zh-CN" altLang="en-US" sz="1800" dirty="0"/>
              <a:t>年</a:t>
            </a:r>
            <a:r>
              <a:rPr lang="en-US" altLang="zh-CN" sz="1800" dirty="0"/>
              <a:t>11</a:t>
            </a:r>
            <a:r>
              <a:rPr lang="zh-CN" altLang="en-US" sz="1800" dirty="0"/>
              <a:t>月</a:t>
            </a:r>
            <a:r>
              <a:rPr lang="en-US" altLang="zh-CN" sz="1800" dirty="0"/>
              <a:t>9</a:t>
            </a:r>
            <a:r>
              <a:rPr lang="zh-CN" altLang="en-US" sz="1800" dirty="0"/>
              <a:t>日，</a:t>
            </a:r>
            <a:r>
              <a:rPr lang="en-US" altLang="zh-CN" sz="1800" dirty="0"/>
              <a:t>PLCT</a:t>
            </a:r>
            <a:r>
              <a:rPr lang="zh-CN" altLang="en-US" sz="1800" dirty="0"/>
              <a:t>实验室的吴伟在开源开发工具大会（</a:t>
            </a:r>
            <a:r>
              <a:rPr lang="en-US" altLang="zh-CN" sz="1800" dirty="0"/>
              <a:t>OSDT</a:t>
            </a:r>
            <a:r>
              <a:rPr lang="zh-CN" altLang="en-US" sz="1800" dirty="0"/>
              <a:t>）的年会上做了</a:t>
            </a:r>
            <a:r>
              <a:rPr lang="en-US" altLang="zh-CN" sz="1800" dirty="0"/>
              <a:t>《</a:t>
            </a:r>
            <a:r>
              <a:rPr lang="zh-CN" altLang="en-US" sz="1800" dirty="0"/>
              <a:t>共促方舟开源社区建设</a:t>
            </a:r>
            <a:r>
              <a:rPr lang="en-US" altLang="zh-CN" sz="1800" dirty="0"/>
              <a:t>》</a:t>
            </a:r>
            <a:r>
              <a:rPr lang="zh-CN" altLang="en-US" sz="1800" dirty="0"/>
              <a:t>的报告。</a:t>
            </a:r>
          </a:p>
        </p:txBody>
      </p:sp>
    </p:spTree>
    <p:extLst>
      <p:ext uri="{BB962C8B-B14F-4D97-AF65-F5344CB8AC3E}">
        <p14:creationId xmlns:p14="http://schemas.microsoft.com/office/powerpoint/2010/main" val="34518763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4E52EF-5532-23FD-1172-8922A17B8C41}"/>
              </a:ext>
            </a:extLst>
          </p:cNvPr>
          <p:cNvSpPr>
            <a:spLocks noGrp="1"/>
          </p:cNvSpPr>
          <p:nvPr>
            <p:ph type="title"/>
          </p:nvPr>
        </p:nvSpPr>
        <p:spPr/>
        <p:txBody>
          <a:bodyPr/>
          <a:lstStyle/>
          <a:p>
            <a:r>
              <a:rPr lang="en-US" altLang="zh-CN" dirty="0"/>
              <a:t>2019</a:t>
            </a:r>
            <a:r>
              <a:rPr lang="zh-CN" altLang="en-US" dirty="0"/>
              <a:t>年</a:t>
            </a:r>
            <a:r>
              <a:rPr lang="en-US" altLang="zh-CN" dirty="0"/>
              <a:t>11</a:t>
            </a:r>
            <a:r>
              <a:rPr lang="zh-CN" altLang="en-US" dirty="0"/>
              <a:t>月</a:t>
            </a:r>
            <a:r>
              <a:rPr lang="en-US" altLang="zh-CN" dirty="0"/>
              <a:t>19</a:t>
            </a:r>
            <a:r>
              <a:rPr lang="zh-CN" altLang="en-US" dirty="0"/>
              <a:t>日 绿盟大会</a:t>
            </a:r>
          </a:p>
        </p:txBody>
      </p:sp>
      <p:pic>
        <p:nvPicPr>
          <p:cNvPr id="4" name="内容占位符 9">
            <a:extLst>
              <a:ext uri="{FF2B5EF4-FFF2-40B4-BE49-F238E27FC236}">
                <a16:creationId xmlns:a16="http://schemas.microsoft.com/office/drawing/2014/main" id="{DADEBC9A-6A82-BCF2-10EE-8BCD0F43D48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0759" y="1751721"/>
            <a:ext cx="6279202" cy="4709402"/>
          </a:xfrm>
        </p:spPr>
      </p:pic>
      <p:sp>
        <p:nvSpPr>
          <p:cNvPr id="5" name="文本框 4">
            <a:extLst>
              <a:ext uri="{FF2B5EF4-FFF2-40B4-BE49-F238E27FC236}">
                <a16:creationId xmlns:a16="http://schemas.microsoft.com/office/drawing/2014/main" id="{E32EBAAF-2FFB-C6F7-5C2B-3173DBABED0B}"/>
              </a:ext>
            </a:extLst>
          </p:cNvPr>
          <p:cNvSpPr txBox="1"/>
          <p:nvPr/>
        </p:nvSpPr>
        <p:spPr>
          <a:xfrm>
            <a:off x="7951880" y="1870704"/>
            <a:ext cx="3189361" cy="2585323"/>
          </a:xfrm>
          <a:prstGeom prst="rect">
            <a:avLst/>
          </a:prstGeom>
          <a:noFill/>
        </p:spPr>
        <p:txBody>
          <a:bodyPr wrap="square" rtlCol="0">
            <a:spAutoFit/>
          </a:bodyPr>
          <a:lstStyle/>
          <a:p>
            <a:r>
              <a:rPr lang="en-US" altLang="zh-CN" dirty="0"/>
              <a:t>2019</a:t>
            </a:r>
            <a:r>
              <a:rPr lang="zh-CN" altLang="en-US" dirty="0"/>
              <a:t>年</a:t>
            </a:r>
            <a:r>
              <a:rPr lang="en-US" altLang="zh-CN" dirty="0"/>
              <a:t>11</a:t>
            </a:r>
            <a:r>
              <a:rPr lang="zh-CN" altLang="en-US" dirty="0"/>
              <a:t>月</a:t>
            </a:r>
            <a:r>
              <a:rPr lang="en-US" altLang="zh-CN" dirty="0"/>
              <a:t>19</a:t>
            </a:r>
            <a:r>
              <a:rPr lang="zh-CN" altLang="en-US" dirty="0"/>
              <a:t>日，</a:t>
            </a:r>
            <a:r>
              <a:rPr lang="en-US" altLang="zh-CN" dirty="0"/>
              <a:t>PLCT</a:t>
            </a:r>
            <a:r>
              <a:rPr lang="zh-CN" altLang="en-US" dirty="0"/>
              <a:t>实验室的史宁宁参加了在国家会议中心举办的</a:t>
            </a:r>
            <a:r>
              <a:rPr lang="en-US" altLang="zh-CN" dirty="0"/>
              <a:t>《</a:t>
            </a:r>
            <a:r>
              <a:rPr lang="zh-CN" altLang="en-US" dirty="0"/>
              <a:t>绿盟开发者大会</a:t>
            </a:r>
            <a:r>
              <a:rPr lang="en-US" altLang="zh-CN" dirty="0"/>
              <a:t>》</a:t>
            </a:r>
            <a:r>
              <a:rPr lang="zh-CN" altLang="en-US" dirty="0"/>
              <a:t>，在其中的跨平台和开源分论坛做了名为</a:t>
            </a:r>
            <a:r>
              <a:rPr lang="en-US" altLang="zh-CN" dirty="0"/>
              <a:t>《</a:t>
            </a:r>
            <a:r>
              <a:rPr lang="zh-CN" altLang="en-US" b="0" i="0" dirty="0">
                <a:solidFill>
                  <a:srgbClr val="121212"/>
                </a:solidFill>
                <a:effectLst/>
                <a:latin typeface="-apple-system"/>
              </a:rPr>
              <a:t>拥抱方舟开源编译器：</a:t>
            </a:r>
            <a:r>
              <a:rPr lang="en-US" altLang="zh-CN" b="0" i="0" dirty="0">
                <a:solidFill>
                  <a:srgbClr val="121212"/>
                </a:solidFill>
                <a:effectLst/>
                <a:latin typeface="-apple-system"/>
              </a:rPr>
              <a:t>Maple IR</a:t>
            </a:r>
            <a:r>
              <a:rPr lang="zh-CN" altLang="en-US" b="0" i="0" dirty="0">
                <a:solidFill>
                  <a:srgbClr val="121212"/>
                </a:solidFill>
                <a:effectLst/>
                <a:latin typeface="-apple-system"/>
              </a:rPr>
              <a:t>分析及</a:t>
            </a:r>
            <a:r>
              <a:rPr lang="en-US" altLang="zh-CN" b="0" i="0" dirty="0">
                <a:solidFill>
                  <a:srgbClr val="121212"/>
                </a:solidFill>
                <a:effectLst/>
                <a:latin typeface="-apple-system"/>
              </a:rPr>
              <a:t>Toy Runtime</a:t>
            </a:r>
            <a:r>
              <a:rPr lang="zh-CN" altLang="en-US" b="0" i="0" dirty="0">
                <a:solidFill>
                  <a:srgbClr val="121212"/>
                </a:solidFill>
                <a:effectLst/>
                <a:latin typeface="-apple-system"/>
              </a:rPr>
              <a:t>介绍</a:t>
            </a:r>
            <a:r>
              <a:rPr lang="en-US" altLang="zh-CN" dirty="0"/>
              <a:t>》</a:t>
            </a:r>
            <a:r>
              <a:rPr lang="zh-CN" altLang="en-US" dirty="0"/>
              <a:t>的报告，是本届大会唯一的一个方舟编译器报告。</a:t>
            </a:r>
          </a:p>
        </p:txBody>
      </p:sp>
    </p:spTree>
    <p:extLst>
      <p:ext uri="{BB962C8B-B14F-4D97-AF65-F5344CB8AC3E}">
        <p14:creationId xmlns:p14="http://schemas.microsoft.com/office/powerpoint/2010/main" val="22263054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173B5C-3E70-79E6-4072-2801137AB418}"/>
              </a:ext>
            </a:extLst>
          </p:cNvPr>
          <p:cNvSpPr>
            <a:spLocks noGrp="1"/>
          </p:cNvSpPr>
          <p:nvPr>
            <p:ph type="title"/>
          </p:nvPr>
        </p:nvSpPr>
        <p:spPr/>
        <p:txBody>
          <a:bodyPr/>
          <a:lstStyle/>
          <a:p>
            <a:r>
              <a:rPr lang="en-US" altLang="zh-CN" dirty="0"/>
              <a:t>2019</a:t>
            </a:r>
            <a:r>
              <a:rPr lang="zh-CN" altLang="en-US" dirty="0"/>
              <a:t>年</a:t>
            </a:r>
            <a:r>
              <a:rPr lang="en-US" altLang="zh-CN" dirty="0"/>
              <a:t>12</a:t>
            </a:r>
            <a:r>
              <a:rPr lang="zh-CN" altLang="en-US" dirty="0"/>
              <a:t>月</a:t>
            </a:r>
            <a:r>
              <a:rPr lang="en-US" altLang="zh-CN" dirty="0"/>
              <a:t>18</a:t>
            </a:r>
            <a:r>
              <a:rPr lang="zh-CN" altLang="en-US" dirty="0"/>
              <a:t>日 </a:t>
            </a:r>
            <a:r>
              <a:rPr lang="en-US" altLang="zh-CN" dirty="0"/>
              <a:t>PLCT</a:t>
            </a:r>
            <a:r>
              <a:rPr lang="zh-CN" altLang="en-US" dirty="0"/>
              <a:t>实验室开放日</a:t>
            </a:r>
          </a:p>
        </p:txBody>
      </p:sp>
      <p:pic>
        <p:nvPicPr>
          <p:cNvPr id="4" name="内容占位符 4">
            <a:extLst>
              <a:ext uri="{FF2B5EF4-FFF2-40B4-BE49-F238E27FC236}">
                <a16:creationId xmlns:a16="http://schemas.microsoft.com/office/drawing/2014/main" id="{34FC386E-BA39-43BC-E419-87FB33D491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060450"/>
            <a:ext cx="6858000" cy="3857625"/>
          </a:xfrm>
        </p:spPr>
      </p:pic>
      <p:sp>
        <p:nvSpPr>
          <p:cNvPr id="5" name="文本框 4">
            <a:extLst>
              <a:ext uri="{FF2B5EF4-FFF2-40B4-BE49-F238E27FC236}">
                <a16:creationId xmlns:a16="http://schemas.microsoft.com/office/drawing/2014/main" id="{2F97384F-1FAF-9F18-AA4C-AE1ECB250447}"/>
              </a:ext>
            </a:extLst>
          </p:cNvPr>
          <p:cNvSpPr txBox="1"/>
          <p:nvPr/>
        </p:nvSpPr>
        <p:spPr>
          <a:xfrm>
            <a:off x="8308942" y="2364456"/>
            <a:ext cx="3044858" cy="1477328"/>
          </a:xfrm>
          <a:prstGeom prst="rect">
            <a:avLst/>
          </a:prstGeom>
          <a:noFill/>
        </p:spPr>
        <p:txBody>
          <a:bodyPr wrap="square" rtlCol="0">
            <a:spAutoFit/>
          </a:bodyPr>
          <a:lstStyle/>
          <a:p>
            <a:r>
              <a:rPr lang="en-US" altLang="zh-CN" b="0" i="0" dirty="0">
                <a:solidFill>
                  <a:srgbClr val="121212"/>
                </a:solidFill>
                <a:effectLst/>
                <a:latin typeface="-apple-system"/>
              </a:rPr>
              <a:t>2019</a:t>
            </a:r>
            <a:r>
              <a:rPr lang="zh-CN" altLang="en-US" b="0" i="0" dirty="0">
                <a:solidFill>
                  <a:srgbClr val="121212"/>
                </a:solidFill>
                <a:effectLst/>
                <a:latin typeface="-apple-system"/>
              </a:rPr>
              <a:t>年</a:t>
            </a:r>
            <a:r>
              <a:rPr lang="en-US" altLang="zh-CN" b="0" i="0" dirty="0">
                <a:solidFill>
                  <a:srgbClr val="121212"/>
                </a:solidFill>
                <a:effectLst/>
                <a:latin typeface="-apple-system"/>
              </a:rPr>
              <a:t>12</a:t>
            </a:r>
            <a:r>
              <a:rPr lang="zh-CN" altLang="en-US" b="0" i="0" dirty="0">
                <a:solidFill>
                  <a:srgbClr val="121212"/>
                </a:solidFill>
                <a:effectLst/>
                <a:latin typeface="-apple-system"/>
              </a:rPr>
              <a:t>月</a:t>
            </a:r>
            <a:r>
              <a:rPr lang="en-US" altLang="zh-CN" b="0" i="0" dirty="0">
                <a:solidFill>
                  <a:srgbClr val="121212"/>
                </a:solidFill>
                <a:effectLst/>
                <a:latin typeface="-apple-system"/>
              </a:rPr>
              <a:t>18</a:t>
            </a:r>
            <a:r>
              <a:rPr lang="zh-CN" altLang="en-US" b="0" i="0" dirty="0">
                <a:solidFill>
                  <a:srgbClr val="121212"/>
                </a:solidFill>
                <a:effectLst/>
                <a:latin typeface="-apple-system"/>
              </a:rPr>
              <a:t>日，</a:t>
            </a:r>
            <a:r>
              <a:rPr lang="en-US" altLang="zh-CN" b="0" i="0" dirty="0">
                <a:solidFill>
                  <a:srgbClr val="121212"/>
                </a:solidFill>
                <a:effectLst/>
                <a:latin typeface="-apple-system"/>
              </a:rPr>
              <a:t>PLCT</a:t>
            </a:r>
            <a:r>
              <a:rPr lang="zh-CN" altLang="en-US" b="0" i="0" dirty="0">
                <a:solidFill>
                  <a:srgbClr val="121212"/>
                </a:solidFill>
                <a:effectLst/>
                <a:latin typeface="-apple-system"/>
              </a:rPr>
              <a:t>实验室开放日在中科院软件所举行。史宁宁在开放日上做了</a:t>
            </a:r>
            <a:r>
              <a:rPr lang="en-US" altLang="zh-CN" b="0" i="0" dirty="0">
                <a:solidFill>
                  <a:srgbClr val="121212"/>
                </a:solidFill>
                <a:effectLst/>
                <a:latin typeface="-apple-system"/>
              </a:rPr>
              <a:t>《PLCT</a:t>
            </a:r>
            <a:r>
              <a:rPr lang="zh-CN" altLang="en-US" b="0" i="0" dirty="0">
                <a:solidFill>
                  <a:srgbClr val="121212"/>
                </a:solidFill>
                <a:effectLst/>
                <a:latin typeface="-apple-system"/>
              </a:rPr>
              <a:t>与方舟编译器社区建设</a:t>
            </a:r>
            <a:r>
              <a:rPr lang="en-US" altLang="zh-CN" b="0" i="0" dirty="0">
                <a:solidFill>
                  <a:srgbClr val="121212"/>
                </a:solidFill>
                <a:effectLst/>
                <a:latin typeface="-apple-system"/>
              </a:rPr>
              <a:t>》</a:t>
            </a:r>
            <a:r>
              <a:rPr lang="zh-CN" altLang="en-US" b="0" i="0" dirty="0">
                <a:solidFill>
                  <a:srgbClr val="121212"/>
                </a:solidFill>
                <a:effectLst/>
                <a:latin typeface="-apple-system"/>
              </a:rPr>
              <a:t>的分享。</a:t>
            </a:r>
            <a:endParaRPr lang="zh-CN" altLang="en-US" dirty="0"/>
          </a:p>
        </p:txBody>
      </p:sp>
    </p:spTree>
    <p:extLst>
      <p:ext uri="{BB962C8B-B14F-4D97-AF65-F5344CB8AC3E}">
        <p14:creationId xmlns:p14="http://schemas.microsoft.com/office/powerpoint/2010/main" val="13281689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B9501A-ED9A-FCAE-A9DF-A3CA225D21FC}"/>
              </a:ext>
            </a:extLst>
          </p:cNvPr>
          <p:cNvSpPr>
            <a:spLocks noGrp="1"/>
          </p:cNvSpPr>
          <p:nvPr>
            <p:ph type="title"/>
          </p:nvPr>
        </p:nvSpPr>
        <p:spPr/>
        <p:txBody>
          <a:bodyPr/>
          <a:lstStyle/>
          <a:p>
            <a:r>
              <a:rPr lang="en-US" altLang="zh-CN" dirty="0"/>
              <a:t>2020</a:t>
            </a:r>
            <a:r>
              <a:rPr lang="zh-CN" altLang="en-US" dirty="0"/>
              <a:t>年</a:t>
            </a:r>
            <a:r>
              <a:rPr lang="en-US" altLang="zh-CN" dirty="0"/>
              <a:t>9</a:t>
            </a:r>
            <a:r>
              <a:rPr lang="zh-CN" altLang="en-US" dirty="0"/>
              <a:t>月  方舟编译器书籍发布</a:t>
            </a:r>
          </a:p>
        </p:txBody>
      </p:sp>
      <p:pic>
        <p:nvPicPr>
          <p:cNvPr id="4" name="内容占位符 4">
            <a:extLst>
              <a:ext uri="{FF2B5EF4-FFF2-40B4-BE49-F238E27FC236}">
                <a16:creationId xmlns:a16="http://schemas.microsoft.com/office/drawing/2014/main" id="{C839989B-AED0-6616-4583-67983D983A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659" y="1518663"/>
            <a:ext cx="4974212" cy="4974212"/>
          </a:xfrm>
          <a:prstGeom prst="rect">
            <a:avLst/>
          </a:prstGeom>
        </p:spPr>
      </p:pic>
      <p:sp>
        <p:nvSpPr>
          <p:cNvPr id="5" name="文本框 4">
            <a:extLst>
              <a:ext uri="{FF2B5EF4-FFF2-40B4-BE49-F238E27FC236}">
                <a16:creationId xmlns:a16="http://schemas.microsoft.com/office/drawing/2014/main" id="{B7C449C2-5815-D786-2C59-645DA7CFED65}"/>
              </a:ext>
            </a:extLst>
          </p:cNvPr>
          <p:cNvSpPr txBox="1"/>
          <p:nvPr/>
        </p:nvSpPr>
        <p:spPr>
          <a:xfrm>
            <a:off x="6845968" y="1690688"/>
            <a:ext cx="4608095" cy="1200329"/>
          </a:xfrm>
          <a:prstGeom prst="rect">
            <a:avLst/>
          </a:prstGeom>
          <a:noFill/>
        </p:spPr>
        <p:txBody>
          <a:bodyPr wrap="square" rtlCol="0">
            <a:spAutoFit/>
          </a:bodyPr>
          <a:lstStyle/>
          <a:p>
            <a:r>
              <a:rPr lang="en-US" altLang="zh-CN" dirty="0"/>
              <a:t>2020</a:t>
            </a:r>
            <a:r>
              <a:rPr lang="zh-CN" altLang="en-US" dirty="0"/>
              <a:t>年</a:t>
            </a:r>
            <a:r>
              <a:rPr lang="en-US" altLang="zh-CN" dirty="0"/>
              <a:t>9</a:t>
            </a:r>
            <a:r>
              <a:rPr lang="zh-CN" altLang="en-US" dirty="0"/>
              <a:t>月，由中科院软件所</a:t>
            </a:r>
            <a:r>
              <a:rPr lang="en-US" altLang="zh-CN" dirty="0"/>
              <a:t>PLCT</a:t>
            </a:r>
            <a:r>
              <a:rPr lang="zh-CN" altLang="en-US" dirty="0"/>
              <a:t>实验室史宁宁编写的</a:t>
            </a:r>
            <a:r>
              <a:rPr lang="en-US" altLang="zh-CN" dirty="0"/>
              <a:t>《</a:t>
            </a:r>
            <a:r>
              <a:rPr lang="zh-CN" altLang="en-US" dirty="0"/>
              <a:t>华为方舟编译器之美</a:t>
            </a:r>
            <a:r>
              <a:rPr lang="en-US" altLang="zh-CN" dirty="0"/>
              <a:t>》</a:t>
            </a:r>
            <a:r>
              <a:rPr lang="zh-CN" altLang="en-US" dirty="0"/>
              <a:t>由清华大学出版社出版。之后，又加印了一次，发行量达到</a:t>
            </a:r>
            <a:r>
              <a:rPr lang="en-US" altLang="zh-CN" dirty="0"/>
              <a:t>3000</a:t>
            </a:r>
            <a:r>
              <a:rPr lang="zh-CN" altLang="en-US" dirty="0"/>
              <a:t>册。</a:t>
            </a:r>
          </a:p>
        </p:txBody>
      </p:sp>
    </p:spTree>
    <p:extLst>
      <p:ext uri="{BB962C8B-B14F-4D97-AF65-F5344CB8AC3E}">
        <p14:creationId xmlns:p14="http://schemas.microsoft.com/office/powerpoint/2010/main" val="2515152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D7A89F-2667-882B-007A-13A9A43C7BF8}"/>
              </a:ext>
            </a:extLst>
          </p:cNvPr>
          <p:cNvSpPr>
            <a:spLocks noGrp="1"/>
          </p:cNvSpPr>
          <p:nvPr>
            <p:ph type="title"/>
          </p:nvPr>
        </p:nvSpPr>
        <p:spPr/>
        <p:txBody>
          <a:bodyPr/>
          <a:lstStyle/>
          <a:p>
            <a:r>
              <a:rPr lang="en-US" altLang="zh-CN" dirty="0"/>
              <a:t>2020</a:t>
            </a:r>
            <a:r>
              <a:rPr lang="zh-CN" altLang="en-US" dirty="0"/>
              <a:t>年</a:t>
            </a:r>
            <a:r>
              <a:rPr lang="en-US" altLang="zh-CN" dirty="0"/>
              <a:t>12</a:t>
            </a:r>
            <a:r>
              <a:rPr lang="zh-CN" altLang="en-US" dirty="0"/>
              <a:t>月</a:t>
            </a:r>
            <a:r>
              <a:rPr lang="en-US" altLang="zh-CN" dirty="0"/>
              <a:t>4</a:t>
            </a:r>
            <a:r>
              <a:rPr lang="zh-CN" altLang="en-US" dirty="0"/>
              <a:t>日 </a:t>
            </a:r>
            <a:r>
              <a:rPr lang="en-US" altLang="zh-CN" dirty="0"/>
              <a:t>PLCT</a:t>
            </a:r>
            <a:r>
              <a:rPr lang="zh-CN" altLang="en-US" dirty="0"/>
              <a:t>实验室开放日</a:t>
            </a:r>
          </a:p>
        </p:txBody>
      </p:sp>
      <p:pic>
        <p:nvPicPr>
          <p:cNvPr id="4" name="内容占位符 4">
            <a:extLst>
              <a:ext uri="{FF2B5EF4-FFF2-40B4-BE49-F238E27FC236}">
                <a16:creationId xmlns:a16="http://schemas.microsoft.com/office/drawing/2014/main" id="{4342BDCE-1A8A-EA3C-5324-54539DEA4961}"/>
              </a:ext>
            </a:extLst>
          </p:cNvPr>
          <p:cNvPicPr>
            <a:picLocks noGrp="1" noChangeAspect="1"/>
          </p:cNvPicPr>
          <p:nvPr>
            <p:ph idx="1"/>
          </p:nvPr>
        </p:nvPicPr>
        <p:blipFill>
          <a:blip r:embed="rId2"/>
          <a:stretch>
            <a:fillRect/>
          </a:stretch>
        </p:blipFill>
        <p:spPr>
          <a:xfrm>
            <a:off x="514092" y="1690688"/>
            <a:ext cx="7952928" cy="4351338"/>
          </a:xfrm>
        </p:spPr>
      </p:pic>
      <p:sp>
        <p:nvSpPr>
          <p:cNvPr id="5" name="文本框 4">
            <a:extLst>
              <a:ext uri="{FF2B5EF4-FFF2-40B4-BE49-F238E27FC236}">
                <a16:creationId xmlns:a16="http://schemas.microsoft.com/office/drawing/2014/main" id="{56ED17EB-8DA7-9144-FD4D-0AA0D53CC6E1}"/>
              </a:ext>
            </a:extLst>
          </p:cNvPr>
          <p:cNvSpPr txBox="1"/>
          <p:nvPr/>
        </p:nvSpPr>
        <p:spPr>
          <a:xfrm>
            <a:off x="7969667" y="2416086"/>
            <a:ext cx="3881487" cy="1200329"/>
          </a:xfrm>
          <a:prstGeom prst="rect">
            <a:avLst/>
          </a:prstGeom>
          <a:noFill/>
        </p:spPr>
        <p:txBody>
          <a:bodyPr wrap="square">
            <a:spAutoFit/>
          </a:bodyPr>
          <a:lstStyle/>
          <a:p>
            <a:r>
              <a:rPr lang="en-US" altLang="zh-CN" b="0" i="0" dirty="0">
                <a:solidFill>
                  <a:srgbClr val="121212"/>
                </a:solidFill>
                <a:effectLst/>
                <a:latin typeface="-apple-system"/>
              </a:rPr>
              <a:t>2020</a:t>
            </a:r>
            <a:r>
              <a:rPr lang="zh-CN" altLang="en-US" b="0" i="0" dirty="0">
                <a:solidFill>
                  <a:srgbClr val="121212"/>
                </a:solidFill>
                <a:effectLst/>
                <a:latin typeface="-apple-system"/>
              </a:rPr>
              <a:t>年</a:t>
            </a:r>
            <a:r>
              <a:rPr lang="en-US" altLang="zh-CN" b="0" i="0" dirty="0">
                <a:solidFill>
                  <a:srgbClr val="121212"/>
                </a:solidFill>
                <a:effectLst/>
                <a:latin typeface="-apple-system"/>
              </a:rPr>
              <a:t>12</a:t>
            </a:r>
            <a:r>
              <a:rPr lang="zh-CN" altLang="en-US" b="0" i="0" dirty="0">
                <a:solidFill>
                  <a:srgbClr val="121212"/>
                </a:solidFill>
                <a:effectLst/>
                <a:latin typeface="-apple-system"/>
              </a:rPr>
              <a:t>月</a:t>
            </a:r>
            <a:r>
              <a:rPr lang="en-US" altLang="zh-CN" dirty="0">
                <a:solidFill>
                  <a:srgbClr val="121212"/>
                </a:solidFill>
                <a:latin typeface="-apple-system"/>
              </a:rPr>
              <a:t>04</a:t>
            </a:r>
            <a:r>
              <a:rPr lang="zh-CN" altLang="en-US" b="0" i="0" dirty="0">
                <a:solidFill>
                  <a:srgbClr val="121212"/>
                </a:solidFill>
                <a:effectLst/>
                <a:latin typeface="-apple-system"/>
              </a:rPr>
              <a:t>日，</a:t>
            </a:r>
            <a:r>
              <a:rPr lang="en-US" altLang="zh-CN" b="0" i="0" dirty="0">
                <a:solidFill>
                  <a:srgbClr val="121212"/>
                </a:solidFill>
                <a:effectLst/>
                <a:latin typeface="-apple-system"/>
              </a:rPr>
              <a:t>PLCT</a:t>
            </a:r>
            <a:r>
              <a:rPr lang="zh-CN" altLang="en-US" b="0" i="0" dirty="0">
                <a:solidFill>
                  <a:srgbClr val="121212"/>
                </a:solidFill>
                <a:effectLst/>
                <a:latin typeface="-apple-system"/>
              </a:rPr>
              <a:t>实验室开放日在中科院软件所举行。史宁宁在开放日上做了</a:t>
            </a:r>
            <a:r>
              <a:rPr lang="en-US" altLang="zh-CN" b="0" i="0" dirty="0">
                <a:solidFill>
                  <a:srgbClr val="121212"/>
                </a:solidFill>
                <a:effectLst/>
                <a:latin typeface="-apple-system"/>
              </a:rPr>
              <a:t>《</a:t>
            </a:r>
            <a:r>
              <a:rPr lang="zh-CN" altLang="en-US" b="0" i="0" dirty="0">
                <a:solidFill>
                  <a:srgbClr val="121212"/>
                </a:solidFill>
                <a:effectLst/>
                <a:latin typeface="-apple-system"/>
              </a:rPr>
              <a:t>方舟编译器与</a:t>
            </a:r>
            <a:r>
              <a:rPr lang="en-US" altLang="zh-CN" b="0" i="0" dirty="0">
                <a:solidFill>
                  <a:srgbClr val="121212"/>
                </a:solidFill>
                <a:effectLst/>
                <a:latin typeface="-apple-system"/>
              </a:rPr>
              <a:t>Android Runtime》</a:t>
            </a:r>
            <a:r>
              <a:rPr lang="zh-CN" altLang="en-US" b="0" i="0" dirty="0">
                <a:solidFill>
                  <a:srgbClr val="121212"/>
                </a:solidFill>
                <a:effectLst/>
                <a:latin typeface="-apple-system"/>
              </a:rPr>
              <a:t>的分享。</a:t>
            </a:r>
            <a:endParaRPr lang="zh-CN" altLang="en-US" dirty="0"/>
          </a:p>
        </p:txBody>
      </p:sp>
    </p:spTree>
    <p:extLst>
      <p:ext uri="{BB962C8B-B14F-4D97-AF65-F5344CB8AC3E}">
        <p14:creationId xmlns:p14="http://schemas.microsoft.com/office/powerpoint/2010/main" val="21060825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D32B29-AEAF-C5A5-AD7B-40774DB7A43C}"/>
              </a:ext>
            </a:extLst>
          </p:cNvPr>
          <p:cNvSpPr>
            <a:spLocks noGrp="1"/>
          </p:cNvSpPr>
          <p:nvPr>
            <p:ph type="title"/>
          </p:nvPr>
        </p:nvSpPr>
        <p:spPr/>
        <p:txBody>
          <a:bodyPr/>
          <a:lstStyle/>
          <a:p>
            <a:r>
              <a:rPr lang="en-US" altLang="zh-CN" dirty="0"/>
              <a:t>2021</a:t>
            </a:r>
            <a:r>
              <a:rPr lang="zh-CN" altLang="en-US" dirty="0"/>
              <a:t>年</a:t>
            </a:r>
            <a:r>
              <a:rPr lang="en-US" altLang="zh-CN" dirty="0"/>
              <a:t>6</a:t>
            </a:r>
            <a:r>
              <a:rPr lang="zh-CN" altLang="en-US" dirty="0"/>
              <a:t>月</a:t>
            </a:r>
            <a:r>
              <a:rPr lang="en-US" altLang="zh-CN" dirty="0"/>
              <a:t>22</a:t>
            </a:r>
            <a:r>
              <a:rPr lang="zh-CN" altLang="en-US" dirty="0"/>
              <a:t>日 </a:t>
            </a:r>
            <a:r>
              <a:rPr lang="en-US" altLang="zh-CN" dirty="0"/>
              <a:t>RISC-V</a:t>
            </a:r>
            <a:r>
              <a:rPr lang="zh-CN" altLang="en-US" dirty="0"/>
              <a:t>中国峰会</a:t>
            </a:r>
          </a:p>
        </p:txBody>
      </p:sp>
      <p:pic>
        <p:nvPicPr>
          <p:cNvPr id="4" name="内容占位符 8">
            <a:extLst>
              <a:ext uri="{FF2B5EF4-FFF2-40B4-BE49-F238E27FC236}">
                <a16:creationId xmlns:a16="http://schemas.microsoft.com/office/drawing/2014/main" id="{B08EE9CF-3ADF-5B07-93C4-A62422996B3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31915" y="1837656"/>
            <a:ext cx="6526191" cy="4351338"/>
          </a:xfrm>
        </p:spPr>
      </p:pic>
      <p:sp>
        <p:nvSpPr>
          <p:cNvPr id="5" name="文本框 4">
            <a:extLst>
              <a:ext uri="{FF2B5EF4-FFF2-40B4-BE49-F238E27FC236}">
                <a16:creationId xmlns:a16="http://schemas.microsoft.com/office/drawing/2014/main" id="{C0AADF73-186B-95AB-5931-6E443390C5E7}"/>
              </a:ext>
            </a:extLst>
          </p:cNvPr>
          <p:cNvSpPr txBox="1"/>
          <p:nvPr/>
        </p:nvSpPr>
        <p:spPr>
          <a:xfrm>
            <a:off x="7946796" y="1923441"/>
            <a:ext cx="3407004" cy="1754326"/>
          </a:xfrm>
          <a:prstGeom prst="rect">
            <a:avLst/>
          </a:prstGeom>
          <a:noFill/>
        </p:spPr>
        <p:txBody>
          <a:bodyPr wrap="square" rtlCol="0">
            <a:spAutoFit/>
          </a:bodyPr>
          <a:lstStyle/>
          <a:p>
            <a:r>
              <a:rPr lang="zh-CN" altLang="en-US" dirty="0"/>
              <a:t>史宁宁在</a:t>
            </a:r>
            <a:r>
              <a:rPr lang="en-US" altLang="zh-CN" dirty="0"/>
              <a:t>RISC-V</a:t>
            </a:r>
            <a:r>
              <a:rPr lang="zh-CN" altLang="en-US" dirty="0"/>
              <a:t>中国峰会</a:t>
            </a:r>
            <a:r>
              <a:rPr lang="en-US" altLang="zh-CN" dirty="0"/>
              <a:t>2021</a:t>
            </a:r>
            <a:r>
              <a:rPr lang="zh-CN" altLang="en-US" dirty="0"/>
              <a:t>的</a:t>
            </a:r>
            <a:r>
              <a:rPr lang="en-US" altLang="zh-CN" dirty="0"/>
              <a:t>PLCT</a:t>
            </a:r>
            <a:r>
              <a:rPr lang="zh-CN" altLang="en-US" dirty="0"/>
              <a:t>活动日中，做名为于</a:t>
            </a:r>
            <a:r>
              <a:rPr lang="en-US" altLang="zh-CN" dirty="0"/>
              <a:t>《</a:t>
            </a:r>
            <a:r>
              <a:rPr lang="zh-CN" altLang="en-US" dirty="0"/>
              <a:t>方舟、</a:t>
            </a:r>
            <a:r>
              <a:rPr lang="en-US" altLang="zh-CN" dirty="0"/>
              <a:t>ART</a:t>
            </a:r>
            <a:r>
              <a:rPr lang="zh-CN" altLang="en-US" dirty="0"/>
              <a:t>和</a:t>
            </a:r>
            <a:r>
              <a:rPr lang="en-US" altLang="zh-CN" dirty="0"/>
              <a:t>OpenJDK</a:t>
            </a:r>
            <a:r>
              <a:rPr lang="zh-CN" altLang="en-US" dirty="0"/>
              <a:t>的</a:t>
            </a:r>
            <a:r>
              <a:rPr lang="en-US" altLang="zh-CN" dirty="0"/>
              <a:t>RISC-V</a:t>
            </a:r>
            <a:r>
              <a:rPr lang="zh-CN" altLang="en-US" dirty="0"/>
              <a:t>支持</a:t>
            </a:r>
            <a:r>
              <a:rPr lang="en-US" altLang="zh-CN" dirty="0"/>
              <a:t>》</a:t>
            </a:r>
            <a:r>
              <a:rPr lang="zh-CN" altLang="en-US" dirty="0"/>
              <a:t>的报告，其中对方舟编译器的</a:t>
            </a:r>
            <a:r>
              <a:rPr lang="en-US" altLang="zh-CN" dirty="0"/>
              <a:t>RISC-V</a:t>
            </a:r>
            <a:r>
              <a:rPr lang="zh-CN" altLang="en-US" dirty="0"/>
              <a:t>支持情况做了介绍。</a:t>
            </a:r>
          </a:p>
        </p:txBody>
      </p:sp>
    </p:spTree>
    <p:extLst>
      <p:ext uri="{BB962C8B-B14F-4D97-AF65-F5344CB8AC3E}">
        <p14:creationId xmlns:p14="http://schemas.microsoft.com/office/powerpoint/2010/main" val="19441736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4F893D-0F02-E1C3-01F6-0AA57C84BDFD}"/>
              </a:ext>
            </a:extLst>
          </p:cNvPr>
          <p:cNvSpPr>
            <a:spLocks noGrp="1"/>
          </p:cNvSpPr>
          <p:nvPr>
            <p:ph type="title"/>
          </p:nvPr>
        </p:nvSpPr>
        <p:spPr/>
        <p:txBody>
          <a:bodyPr/>
          <a:lstStyle/>
          <a:p>
            <a:r>
              <a:rPr lang="en-US" altLang="zh-CN" dirty="0"/>
              <a:t>2021</a:t>
            </a:r>
            <a:r>
              <a:rPr lang="zh-CN" altLang="en-US" dirty="0"/>
              <a:t>年</a:t>
            </a:r>
            <a:r>
              <a:rPr lang="en-US" altLang="zh-CN" dirty="0"/>
              <a:t>6</a:t>
            </a:r>
            <a:r>
              <a:rPr lang="zh-CN" altLang="en-US" dirty="0"/>
              <a:t>月</a:t>
            </a:r>
            <a:r>
              <a:rPr lang="en-US" altLang="zh-CN" dirty="0"/>
              <a:t>22</a:t>
            </a:r>
            <a:r>
              <a:rPr lang="zh-CN" altLang="en-US" dirty="0"/>
              <a:t>日 </a:t>
            </a:r>
            <a:r>
              <a:rPr lang="en-US" altLang="zh-CN" dirty="0"/>
              <a:t>RISC-V</a:t>
            </a:r>
            <a:r>
              <a:rPr lang="zh-CN" altLang="en-US" dirty="0"/>
              <a:t>中国峰会</a:t>
            </a:r>
          </a:p>
        </p:txBody>
      </p:sp>
      <p:pic>
        <p:nvPicPr>
          <p:cNvPr id="4" name="内容占位符 4">
            <a:extLst>
              <a:ext uri="{FF2B5EF4-FFF2-40B4-BE49-F238E27FC236}">
                <a16:creationId xmlns:a16="http://schemas.microsoft.com/office/drawing/2014/main" id="{D97D5A16-7F1F-87B0-5E94-D6FF4CEFCF7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65421" y="1726538"/>
            <a:ext cx="3263503" cy="4351338"/>
          </a:xfrm>
          <a:prstGeom prst="rect">
            <a:avLst/>
          </a:prstGeom>
        </p:spPr>
      </p:pic>
      <p:sp>
        <p:nvSpPr>
          <p:cNvPr id="5" name="文本框 4">
            <a:extLst>
              <a:ext uri="{FF2B5EF4-FFF2-40B4-BE49-F238E27FC236}">
                <a16:creationId xmlns:a16="http://schemas.microsoft.com/office/drawing/2014/main" id="{ABA0D520-FB43-5D48-E536-59435487DAF5}"/>
              </a:ext>
            </a:extLst>
          </p:cNvPr>
          <p:cNvSpPr txBox="1"/>
          <p:nvPr/>
        </p:nvSpPr>
        <p:spPr>
          <a:xfrm>
            <a:off x="6247365" y="1901858"/>
            <a:ext cx="4553147" cy="923330"/>
          </a:xfrm>
          <a:prstGeom prst="rect">
            <a:avLst/>
          </a:prstGeom>
          <a:noFill/>
        </p:spPr>
        <p:txBody>
          <a:bodyPr wrap="square" rtlCol="0">
            <a:spAutoFit/>
          </a:bodyPr>
          <a:lstStyle/>
          <a:p>
            <a:r>
              <a:rPr lang="zh-CN" altLang="en-US" dirty="0"/>
              <a:t>中科院软件所</a:t>
            </a:r>
            <a:r>
              <a:rPr lang="en-US" altLang="zh-CN" dirty="0"/>
              <a:t>PLCT</a:t>
            </a:r>
            <a:r>
              <a:rPr lang="zh-CN" altLang="en-US" dirty="0"/>
              <a:t>实验室的史宁宁在</a:t>
            </a:r>
            <a:r>
              <a:rPr lang="en-US" altLang="zh-CN" dirty="0"/>
              <a:t>RISC-V</a:t>
            </a:r>
            <a:r>
              <a:rPr lang="zh-CN" altLang="en-US" dirty="0"/>
              <a:t>中国峰会</a:t>
            </a:r>
            <a:r>
              <a:rPr lang="en-US" altLang="zh-CN" dirty="0"/>
              <a:t>2021</a:t>
            </a:r>
            <a:r>
              <a:rPr lang="zh-CN" altLang="en-US" dirty="0"/>
              <a:t>现场做了</a:t>
            </a:r>
            <a:r>
              <a:rPr lang="en-US" altLang="zh-CN" dirty="0"/>
              <a:t>《</a:t>
            </a:r>
            <a:r>
              <a:rPr lang="zh-CN" altLang="en-US" dirty="0"/>
              <a:t>华为方舟编译器之美</a:t>
            </a:r>
            <a:r>
              <a:rPr lang="en-US" altLang="zh-CN" dirty="0"/>
              <a:t>》</a:t>
            </a:r>
            <a:r>
              <a:rPr lang="zh-CN" altLang="en-US" dirty="0"/>
              <a:t>的签赠活动，现场赠送书籍近百册。</a:t>
            </a:r>
          </a:p>
        </p:txBody>
      </p:sp>
    </p:spTree>
    <p:extLst>
      <p:ext uri="{BB962C8B-B14F-4D97-AF65-F5344CB8AC3E}">
        <p14:creationId xmlns:p14="http://schemas.microsoft.com/office/powerpoint/2010/main" val="805673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57DBA3-B281-3FB9-AF4B-D0AFCA779335}"/>
              </a:ext>
            </a:extLst>
          </p:cNvPr>
          <p:cNvSpPr>
            <a:spLocks noGrp="1"/>
          </p:cNvSpPr>
          <p:nvPr>
            <p:ph type="title"/>
          </p:nvPr>
        </p:nvSpPr>
        <p:spPr/>
        <p:txBody>
          <a:bodyPr/>
          <a:lstStyle/>
          <a:p>
            <a:r>
              <a:rPr lang="zh-CN" altLang="en-US" dirty="0"/>
              <a:t>目录</a:t>
            </a:r>
          </a:p>
        </p:txBody>
      </p:sp>
      <p:sp>
        <p:nvSpPr>
          <p:cNvPr id="3" name="内容占位符 2">
            <a:extLst>
              <a:ext uri="{FF2B5EF4-FFF2-40B4-BE49-F238E27FC236}">
                <a16:creationId xmlns:a16="http://schemas.microsoft.com/office/drawing/2014/main" id="{521913E8-4390-84CA-2372-EE29A881D310}"/>
              </a:ext>
            </a:extLst>
          </p:cNvPr>
          <p:cNvSpPr>
            <a:spLocks noGrp="1"/>
          </p:cNvSpPr>
          <p:nvPr>
            <p:ph idx="1"/>
          </p:nvPr>
        </p:nvSpPr>
        <p:spPr/>
        <p:txBody>
          <a:bodyPr/>
          <a:lstStyle/>
          <a:p>
            <a:r>
              <a:rPr lang="zh-CN" altLang="en-US" dirty="0">
                <a:solidFill>
                  <a:srgbClr val="FF0000"/>
                </a:solidFill>
              </a:rPr>
              <a:t>开源方舟编译器的发展历程</a:t>
            </a:r>
            <a:endParaRPr lang="en-US" altLang="zh-CN" dirty="0">
              <a:solidFill>
                <a:srgbClr val="FF0000"/>
              </a:solidFill>
            </a:endParaRPr>
          </a:p>
          <a:p>
            <a:r>
              <a:rPr lang="zh-CN" altLang="en-US" dirty="0"/>
              <a:t>我们所参与的社区工作</a:t>
            </a:r>
            <a:endParaRPr lang="en-US" altLang="zh-CN" dirty="0"/>
          </a:p>
          <a:p>
            <a:r>
              <a:rPr lang="zh-CN" altLang="en-US" dirty="0"/>
              <a:t>关于开源社区建设的思考</a:t>
            </a:r>
          </a:p>
        </p:txBody>
      </p:sp>
    </p:spTree>
    <p:extLst>
      <p:ext uri="{BB962C8B-B14F-4D97-AF65-F5344CB8AC3E}">
        <p14:creationId xmlns:p14="http://schemas.microsoft.com/office/powerpoint/2010/main" val="11210832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B8B8BC-1781-2B19-3FA7-C8AB687BBB59}"/>
              </a:ext>
            </a:extLst>
          </p:cNvPr>
          <p:cNvSpPr>
            <a:spLocks noGrp="1"/>
          </p:cNvSpPr>
          <p:nvPr>
            <p:ph type="title"/>
          </p:nvPr>
        </p:nvSpPr>
        <p:spPr/>
        <p:txBody>
          <a:bodyPr/>
          <a:lstStyle/>
          <a:p>
            <a:r>
              <a:rPr lang="en-US" altLang="zh-CN" dirty="0"/>
              <a:t>2021</a:t>
            </a:r>
            <a:r>
              <a:rPr lang="zh-CN" altLang="en-US" dirty="0"/>
              <a:t>年</a:t>
            </a:r>
            <a:r>
              <a:rPr lang="en-US" altLang="zh-CN" dirty="0"/>
              <a:t>8</a:t>
            </a:r>
            <a:r>
              <a:rPr lang="zh-CN" altLang="en-US" dirty="0"/>
              <a:t>月</a:t>
            </a:r>
            <a:r>
              <a:rPr lang="en-US" altLang="zh-CN" dirty="0"/>
              <a:t>29</a:t>
            </a:r>
            <a:r>
              <a:rPr lang="zh-CN" altLang="en-US" dirty="0"/>
              <a:t>日 </a:t>
            </a:r>
            <a:br>
              <a:rPr lang="en-US" altLang="zh-CN" dirty="0"/>
            </a:br>
            <a:r>
              <a:rPr lang="zh-CN" altLang="en-US" dirty="0"/>
              <a:t>方舟编译器开源二周年纪念活动（线上）</a:t>
            </a:r>
          </a:p>
        </p:txBody>
      </p:sp>
      <p:sp>
        <p:nvSpPr>
          <p:cNvPr id="3" name="内容占位符 2">
            <a:extLst>
              <a:ext uri="{FF2B5EF4-FFF2-40B4-BE49-F238E27FC236}">
                <a16:creationId xmlns:a16="http://schemas.microsoft.com/office/drawing/2014/main" id="{A18D066E-C665-7ECF-65CB-384B6D0A83EA}"/>
              </a:ext>
            </a:extLst>
          </p:cNvPr>
          <p:cNvSpPr>
            <a:spLocks noGrp="1"/>
          </p:cNvSpPr>
          <p:nvPr>
            <p:ph idx="1"/>
          </p:nvPr>
        </p:nvSpPr>
        <p:spPr/>
        <p:txBody>
          <a:bodyPr/>
          <a:lstStyle/>
          <a:p>
            <a:r>
              <a:rPr lang="en-US" altLang="zh-CN" dirty="0"/>
              <a:t>2021</a:t>
            </a:r>
            <a:r>
              <a:rPr lang="zh-CN" altLang="en-US" dirty="0"/>
              <a:t>年</a:t>
            </a:r>
            <a:r>
              <a:rPr lang="en-US" altLang="zh-CN" dirty="0"/>
              <a:t>8</a:t>
            </a:r>
            <a:r>
              <a:rPr lang="zh-CN" altLang="en-US" dirty="0"/>
              <a:t>月</a:t>
            </a:r>
            <a:r>
              <a:rPr lang="en-US" altLang="zh-CN" dirty="0"/>
              <a:t>29</a:t>
            </a:r>
            <a:r>
              <a:rPr lang="zh-CN" altLang="en-US" dirty="0"/>
              <a:t>日，</a:t>
            </a:r>
            <a:r>
              <a:rPr lang="en-US" altLang="zh-CN" dirty="0"/>
              <a:t>OSDT/</a:t>
            </a:r>
            <a:r>
              <a:rPr lang="en-US" altLang="zh-CN" dirty="0" err="1"/>
              <a:t>HelloGCC</a:t>
            </a:r>
            <a:r>
              <a:rPr lang="en-US" altLang="zh-CN" dirty="0"/>
              <a:t>/</a:t>
            </a:r>
            <a:r>
              <a:rPr lang="en-US" altLang="zh-CN" dirty="0" err="1"/>
              <a:t>HelloLLVM</a:t>
            </a:r>
            <a:r>
              <a:rPr lang="zh-CN" altLang="en-US" dirty="0"/>
              <a:t>社区举行了方舟编译器开源二周年纪念活动，邀请到了叶寒栋等来自</a:t>
            </a:r>
            <a:r>
              <a:rPr lang="en-US" altLang="zh-CN" dirty="0" err="1"/>
              <a:t>Futurewei</a:t>
            </a:r>
            <a:r>
              <a:rPr lang="zh-CN" altLang="en-US" dirty="0"/>
              <a:t>的知名专家做了技术分享，</a:t>
            </a:r>
            <a:r>
              <a:rPr lang="en-US" altLang="zh-CN" dirty="0"/>
              <a:t>PLCT</a:t>
            </a:r>
            <a:r>
              <a:rPr lang="zh-CN" altLang="en-US" dirty="0"/>
              <a:t>实验室的史宁宁也做了</a:t>
            </a:r>
            <a:r>
              <a:rPr lang="en-US" altLang="zh-CN" dirty="0"/>
              <a:t>《</a:t>
            </a:r>
            <a:r>
              <a:rPr lang="zh-CN" altLang="en-US" dirty="0"/>
              <a:t> </a:t>
            </a:r>
            <a:r>
              <a:rPr lang="en-US" altLang="zh-CN" dirty="0"/>
              <a:t>PLCT</a:t>
            </a:r>
            <a:r>
              <a:rPr lang="zh-CN" altLang="en-US" dirty="0"/>
              <a:t>实验室在方舟编译器社区的贡献</a:t>
            </a:r>
            <a:r>
              <a:rPr lang="en-US" altLang="zh-CN" dirty="0"/>
              <a:t>》</a:t>
            </a:r>
            <a:r>
              <a:rPr lang="zh-CN" altLang="en-US" dirty="0"/>
              <a:t>的分享。</a:t>
            </a:r>
          </a:p>
        </p:txBody>
      </p:sp>
    </p:spTree>
    <p:extLst>
      <p:ext uri="{BB962C8B-B14F-4D97-AF65-F5344CB8AC3E}">
        <p14:creationId xmlns:p14="http://schemas.microsoft.com/office/powerpoint/2010/main" val="33016877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B8B8BC-1781-2B19-3FA7-C8AB687BBB59}"/>
              </a:ext>
            </a:extLst>
          </p:cNvPr>
          <p:cNvSpPr>
            <a:spLocks noGrp="1"/>
          </p:cNvSpPr>
          <p:nvPr>
            <p:ph type="title"/>
          </p:nvPr>
        </p:nvSpPr>
        <p:spPr/>
        <p:txBody>
          <a:bodyPr/>
          <a:lstStyle/>
          <a:p>
            <a:r>
              <a:rPr lang="en-US" altLang="zh-CN" dirty="0"/>
              <a:t>2021</a:t>
            </a:r>
            <a:r>
              <a:rPr lang="zh-CN" altLang="en-US" dirty="0"/>
              <a:t>年</a:t>
            </a:r>
            <a:r>
              <a:rPr lang="en-US" altLang="zh-CN" dirty="0"/>
              <a:t>8</a:t>
            </a:r>
            <a:r>
              <a:rPr lang="zh-CN" altLang="en-US" dirty="0"/>
              <a:t>月</a:t>
            </a:r>
            <a:r>
              <a:rPr lang="en-US" altLang="zh-CN" dirty="0"/>
              <a:t>29</a:t>
            </a:r>
            <a:r>
              <a:rPr lang="zh-CN" altLang="en-US" dirty="0"/>
              <a:t>日 </a:t>
            </a:r>
            <a:br>
              <a:rPr lang="en-US" altLang="zh-CN" dirty="0"/>
            </a:br>
            <a:r>
              <a:rPr lang="zh-CN" altLang="en-US" dirty="0"/>
              <a:t>方舟编译器开源二周年纪念活动（线上）</a:t>
            </a:r>
          </a:p>
        </p:txBody>
      </p:sp>
      <p:sp>
        <p:nvSpPr>
          <p:cNvPr id="3" name="内容占位符 2">
            <a:extLst>
              <a:ext uri="{FF2B5EF4-FFF2-40B4-BE49-F238E27FC236}">
                <a16:creationId xmlns:a16="http://schemas.microsoft.com/office/drawing/2014/main" id="{A18D066E-C665-7ECF-65CB-384B6D0A83EA}"/>
              </a:ext>
            </a:extLst>
          </p:cNvPr>
          <p:cNvSpPr>
            <a:spLocks noGrp="1"/>
          </p:cNvSpPr>
          <p:nvPr>
            <p:ph idx="1"/>
          </p:nvPr>
        </p:nvSpPr>
        <p:spPr/>
        <p:txBody>
          <a:bodyPr/>
          <a:lstStyle/>
          <a:p>
            <a:r>
              <a:rPr lang="en-US" altLang="zh-CN" dirty="0"/>
              <a:t>2021</a:t>
            </a:r>
            <a:r>
              <a:rPr lang="zh-CN" altLang="en-US" dirty="0"/>
              <a:t>年</a:t>
            </a:r>
            <a:r>
              <a:rPr lang="en-US" altLang="zh-CN" dirty="0"/>
              <a:t>8</a:t>
            </a:r>
            <a:r>
              <a:rPr lang="zh-CN" altLang="en-US" dirty="0"/>
              <a:t>月</a:t>
            </a:r>
            <a:r>
              <a:rPr lang="en-US" altLang="zh-CN" dirty="0"/>
              <a:t>29</a:t>
            </a:r>
            <a:r>
              <a:rPr lang="zh-CN" altLang="en-US" dirty="0"/>
              <a:t>日，</a:t>
            </a:r>
            <a:r>
              <a:rPr lang="en-US" altLang="zh-CN" dirty="0"/>
              <a:t>OSDT/</a:t>
            </a:r>
            <a:r>
              <a:rPr lang="en-US" altLang="zh-CN" dirty="0" err="1"/>
              <a:t>HelloGCC</a:t>
            </a:r>
            <a:r>
              <a:rPr lang="en-US" altLang="zh-CN" dirty="0"/>
              <a:t>/</a:t>
            </a:r>
            <a:r>
              <a:rPr lang="en-US" altLang="zh-CN" dirty="0" err="1"/>
              <a:t>HelloLLVM</a:t>
            </a:r>
            <a:r>
              <a:rPr lang="zh-CN" altLang="en-US" dirty="0"/>
              <a:t>社区举行了方舟编译器开源二周年纪念活动，</a:t>
            </a:r>
            <a:r>
              <a:rPr lang="en-US" altLang="zh-CN" dirty="0"/>
              <a:t>PLCT</a:t>
            </a:r>
            <a:r>
              <a:rPr lang="zh-CN" altLang="en-US" dirty="0"/>
              <a:t>实验室的史宁宁也做了</a:t>
            </a:r>
            <a:r>
              <a:rPr lang="en-US" altLang="zh-CN" dirty="0"/>
              <a:t>《</a:t>
            </a:r>
            <a:r>
              <a:rPr lang="zh-CN" altLang="en-US" dirty="0"/>
              <a:t> </a:t>
            </a:r>
            <a:r>
              <a:rPr lang="en-US" altLang="zh-CN" dirty="0"/>
              <a:t>PLCT</a:t>
            </a:r>
            <a:r>
              <a:rPr lang="zh-CN" altLang="en-US" dirty="0"/>
              <a:t>实验室在方舟编译器社区的贡献</a:t>
            </a:r>
            <a:r>
              <a:rPr lang="en-US" altLang="zh-CN" dirty="0"/>
              <a:t>》</a:t>
            </a:r>
            <a:r>
              <a:rPr lang="zh-CN" altLang="en-US" dirty="0"/>
              <a:t>的分享。</a:t>
            </a:r>
          </a:p>
        </p:txBody>
      </p:sp>
      <p:pic>
        <p:nvPicPr>
          <p:cNvPr id="5" name="图片 4">
            <a:extLst>
              <a:ext uri="{FF2B5EF4-FFF2-40B4-BE49-F238E27FC236}">
                <a16:creationId xmlns:a16="http://schemas.microsoft.com/office/drawing/2014/main" id="{E2177674-0516-C3CE-9FE7-71D20145AA48}"/>
              </a:ext>
            </a:extLst>
          </p:cNvPr>
          <p:cNvPicPr>
            <a:picLocks noChangeAspect="1"/>
          </p:cNvPicPr>
          <p:nvPr/>
        </p:nvPicPr>
        <p:blipFill>
          <a:blip r:embed="rId2"/>
          <a:stretch>
            <a:fillRect/>
          </a:stretch>
        </p:blipFill>
        <p:spPr>
          <a:xfrm>
            <a:off x="4185375" y="3034954"/>
            <a:ext cx="6798857" cy="3457921"/>
          </a:xfrm>
          <a:prstGeom prst="rect">
            <a:avLst/>
          </a:prstGeom>
        </p:spPr>
      </p:pic>
    </p:spTree>
    <p:extLst>
      <p:ext uri="{BB962C8B-B14F-4D97-AF65-F5344CB8AC3E}">
        <p14:creationId xmlns:p14="http://schemas.microsoft.com/office/powerpoint/2010/main" val="5302839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8FD605D-2E58-E1ED-F92E-21342FCF0BAD}"/>
              </a:ext>
            </a:extLst>
          </p:cNvPr>
          <p:cNvSpPr>
            <a:spLocks noGrp="1"/>
          </p:cNvSpPr>
          <p:nvPr>
            <p:ph type="title"/>
          </p:nvPr>
        </p:nvSpPr>
        <p:spPr/>
        <p:txBody>
          <a:bodyPr/>
          <a:lstStyle/>
          <a:p>
            <a:r>
              <a:rPr lang="en-US" altLang="zh-CN" dirty="0"/>
              <a:t>2022</a:t>
            </a:r>
            <a:r>
              <a:rPr lang="zh-CN" altLang="en-US" dirty="0"/>
              <a:t>年</a:t>
            </a:r>
            <a:r>
              <a:rPr lang="en-US" altLang="zh-CN" dirty="0"/>
              <a:t>8</a:t>
            </a:r>
            <a:r>
              <a:rPr lang="zh-CN" altLang="en-US" dirty="0"/>
              <a:t>月 方舟编译器开源三周年纪念</a:t>
            </a:r>
          </a:p>
        </p:txBody>
      </p:sp>
      <p:sp>
        <p:nvSpPr>
          <p:cNvPr id="3" name="内容占位符 2">
            <a:extLst>
              <a:ext uri="{FF2B5EF4-FFF2-40B4-BE49-F238E27FC236}">
                <a16:creationId xmlns:a16="http://schemas.microsoft.com/office/drawing/2014/main" id="{B991322D-F91C-0594-EB67-6FBE6B9A874C}"/>
              </a:ext>
            </a:extLst>
          </p:cNvPr>
          <p:cNvSpPr>
            <a:spLocks noGrp="1"/>
          </p:cNvSpPr>
          <p:nvPr>
            <p:ph idx="1"/>
          </p:nvPr>
        </p:nvSpPr>
        <p:spPr/>
        <p:txBody>
          <a:bodyPr/>
          <a:lstStyle/>
          <a:p>
            <a:r>
              <a:rPr lang="zh-CN" altLang="en-US" b="1" i="0" dirty="0">
                <a:solidFill>
                  <a:srgbClr val="121212"/>
                </a:solidFill>
                <a:effectLst/>
                <a:latin typeface="-apple-system"/>
              </a:rPr>
              <a:t>方舟编译器开源这三年，我写了哪些技术文章？（史宁宁）</a:t>
            </a:r>
          </a:p>
          <a:p>
            <a:pPr marL="0" indent="0">
              <a:buNone/>
            </a:pPr>
            <a:r>
              <a:rPr lang="en-US" altLang="zh-CN" dirty="0">
                <a:latin typeface="system-ui"/>
              </a:rPr>
              <a:t>   https://zhuanlan.zhihu.com/p/551153441</a:t>
            </a:r>
          </a:p>
          <a:p>
            <a:endParaRPr lang="en-US" altLang="zh-CN" dirty="0">
              <a:latin typeface="system-ui"/>
            </a:endParaRPr>
          </a:p>
          <a:p>
            <a:r>
              <a:rPr lang="zh-CN" altLang="en-US" b="1" i="0" dirty="0">
                <a:effectLst/>
                <a:latin typeface="system-ui"/>
              </a:rPr>
              <a:t>方舟编译器开源这三年，我作了哪些技术分享？（史宁宁）</a:t>
            </a:r>
          </a:p>
          <a:p>
            <a:pPr marL="0" indent="0">
              <a:buNone/>
            </a:pPr>
            <a:r>
              <a:rPr lang="en-US" altLang="zh-CN" dirty="0"/>
              <a:t>    https://zhuanlan.zhihu.com/p/553289930</a:t>
            </a:r>
          </a:p>
          <a:p>
            <a:endParaRPr lang="zh-CN" altLang="en-US" dirty="0"/>
          </a:p>
        </p:txBody>
      </p:sp>
    </p:spTree>
    <p:extLst>
      <p:ext uri="{BB962C8B-B14F-4D97-AF65-F5344CB8AC3E}">
        <p14:creationId xmlns:p14="http://schemas.microsoft.com/office/powerpoint/2010/main" val="37210875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1E07B5-A934-9181-3F39-AE6608F22DA2}"/>
              </a:ext>
            </a:extLst>
          </p:cNvPr>
          <p:cNvSpPr>
            <a:spLocks noGrp="1"/>
          </p:cNvSpPr>
          <p:nvPr>
            <p:ph type="title"/>
          </p:nvPr>
        </p:nvSpPr>
        <p:spPr/>
        <p:txBody>
          <a:bodyPr/>
          <a:lstStyle/>
          <a:p>
            <a:r>
              <a:rPr lang="en-US" altLang="zh-CN" dirty="0"/>
              <a:t>2023</a:t>
            </a:r>
            <a:r>
              <a:rPr lang="zh-CN" altLang="en-US" dirty="0"/>
              <a:t>年</a:t>
            </a:r>
            <a:r>
              <a:rPr lang="en-US" altLang="zh-CN" dirty="0"/>
              <a:t>2</a:t>
            </a:r>
            <a:r>
              <a:rPr lang="zh-CN" altLang="en-US" dirty="0"/>
              <a:t>月 方舟编译器开源四周年活动预告</a:t>
            </a:r>
          </a:p>
        </p:txBody>
      </p:sp>
      <p:sp>
        <p:nvSpPr>
          <p:cNvPr id="3" name="内容占位符 2">
            <a:extLst>
              <a:ext uri="{FF2B5EF4-FFF2-40B4-BE49-F238E27FC236}">
                <a16:creationId xmlns:a16="http://schemas.microsoft.com/office/drawing/2014/main" id="{AFEE7549-FC35-5C3E-9DC5-D24DB4C11A84}"/>
              </a:ext>
            </a:extLst>
          </p:cNvPr>
          <p:cNvSpPr>
            <a:spLocks noGrp="1"/>
          </p:cNvSpPr>
          <p:nvPr>
            <p:ph idx="1"/>
          </p:nvPr>
        </p:nvSpPr>
        <p:spPr/>
        <p:txBody>
          <a:bodyPr>
            <a:normAutofit fontScale="92500"/>
          </a:bodyPr>
          <a:lstStyle/>
          <a:p>
            <a:pPr algn="l"/>
            <a:r>
              <a:rPr lang="zh-CN" altLang="en-US" sz="2200" b="0" i="0" dirty="0">
                <a:solidFill>
                  <a:srgbClr val="121212"/>
                </a:solidFill>
                <a:effectLst/>
                <a:latin typeface="-apple-system"/>
              </a:rPr>
              <a:t>自方舟编译器在</a:t>
            </a:r>
            <a:r>
              <a:rPr lang="en-US" altLang="zh-CN" sz="2200" b="0" i="0" dirty="0">
                <a:solidFill>
                  <a:srgbClr val="121212"/>
                </a:solidFill>
                <a:effectLst/>
                <a:latin typeface="-apple-system"/>
              </a:rPr>
              <a:t>2019</a:t>
            </a:r>
            <a:r>
              <a:rPr lang="zh-CN" altLang="en-US" sz="2200" b="0" i="0" dirty="0">
                <a:solidFill>
                  <a:srgbClr val="121212"/>
                </a:solidFill>
                <a:effectLst/>
                <a:latin typeface="-apple-system"/>
              </a:rPr>
              <a:t>年</a:t>
            </a:r>
            <a:r>
              <a:rPr lang="en-US" altLang="zh-CN" sz="2200" b="0" i="0" dirty="0">
                <a:solidFill>
                  <a:srgbClr val="121212"/>
                </a:solidFill>
                <a:effectLst/>
                <a:latin typeface="-apple-system"/>
              </a:rPr>
              <a:t>8</a:t>
            </a:r>
            <a:r>
              <a:rPr lang="zh-CN" altLang="en-US" sz="2200" b="0" i="0" dirty="0">
                <a:solidFill>
                  <a:srgbClr val="121212"/>
                </a:solidFill>
                <a:effectLst/>
                <a:latin typeface="-apple-system"/>
              </a:rPr>
              <a:t>月</a:t>
            </a:r>
            <a:r>
              <a:rPr lang="en-US" altLang="zh-CN" sz="2200" b="0" i="0" dirty="0">
                <a:solidFill>
                  <a:srgbClr val="121212"/>
                </a:solidFill>
                <a:effectLst/>
                <a:latin typeface="-apple-system"/>
              </a:rPr>
              <a:t>31</a:t>
            </a:r>
            <a:r>
              <a:rPr lang="zh-CN" altLang="en-US" sz="2200" b="0" i="0" dirty="0">
                <a:solidFill>
                  <a:srgbClr val="121212"/>
                </a:solidFill>
                <a:effectLst/>
                <a:latin typeface="-apple-system"/>
              </a:rPr>
              <a:t>日开源以来，今年已经进入了第四个年头。在这三年多的时间里，我参与了方舟编译器的各类活动</a:t>
            </a:r>
            <a:r>
              <a:rPr lang="en-US" altLang="zh-CN" sz="2200" b="0" i="0" dirty="0">
                <a:solidFill>
                  <a:srgbClr val="121212"/>
                </a:solidFill>
                <a:effectLst/>
                <a:latin typeface="-apple-system"/>
              </a:rPr>
              <a:t>【1】</a:t>
            </a:r>
            <a:r>
              <a:rPr lang="zh-CN" altLang="en-US" sz="2200" b="0" i="0" dirty="0">
                <a:solidFill>
                  <a:srgbClr val="121212"/>
                </a:solidFill>
                <a:effectLst/>
                <a:latin typeface="-apple-system"/>
              </a:rPr>
              <a:t>，并在一些技术论坛上做了方舟编译器有关的分享。此外，还出版了</a:t>
            </a:r>
            <a:r>
              <a:rPr lang="en-US" altLang="zh-CN" sz="2200" b="0" i="0" dirty="0">
                <a:solidFill>
                  <a:srgbClr val="121212"/>
                </a:solidFill>
                <a:effectLst/>
                <a:latin typeface="-apple-system"/>
              </a:rPr>
              <a:t>《</a:t>
            </a:r>
            <a:r>
              <a:rPr lang="zh-CN" altLang="en-US" sz="2200" b="0" i="0" dirty="0">
                <a:solidFill>
                  <a:srgbClr val="121212"/>
                </a:solidFill>
                <a:effectLst/>
                <a:latin typeface="-apple-system"/>
              </a:rPr>
              <a:t>华为方舟编译器之美</a:t>
            </a:r>
            <a:r>
              <a:rPr lang="en-US" altLang="zh-CN" sz="2200" b="0" i="0" dirty="0">
                <a:solidFill>
                  <a:srgbClr val="121212"/>
                </a:solidFill>
                <a:effectLst/>
                <a:latin typeface="-apple-system"/>
              </a:rPr>
              <a:t>》</a:t>
            </a:r>
            <a:r>
              <a:rPr lang="zh-CN" altLang="en-US" sz="2200" b="0" i="0" dirty="0">
                <a:solidFill>
                  <a:srgbClr val="121212"/>
                </a:solidFill>
                <a:effectLst/>
                <a:latin typeface="-apple-system"/>
              </a:rPr>
              <a:t>，坚持编写方舟编译器周报至今</a:t>
            </a:r>
            <a:r>
              <a:rPr lang="en-US" altLang="zh-CN" sz="2200" b="0" i="0" dirty="0">
                <a:solidFill>
                  <a:srgbClr val="121212"/>
                </a:solidFill>
                <a:effectLst/>
                <a:latin typeface="-apple-system"/>
              </a:rPr>
              <a:t>【2】</a:t>
            </a:r>
            <a:r>
              <a:rPr lang="zh-CN" altLang="en-US" sz="2200" b="0" i="0" dirty="0">
                <a:solidFill>
                  <a:srgbClr val="121212"/>
                </a:solidFill>
                <a:effectLst/>
                <a:latin typeface="-apple-system"/>
              </a:rPr>
              <a:t>。</a:t>
            </a:r>
          </a:p>
          <a:p>
            <a:pPr algn="l"/>
            <a:r>
              <a:rPr lang="zh-CN" altLang="en-US" sz="2200" b="0" i="0" dirty="0">
                <a:solidFill>
                  <a:srgbClr val="121212"/>
                </a:solidFill>
                <a:effectLst/>
                <a:latin typeface="-apple-system"/>
              </a:rPr>
              <a:t>过去几年在方舟开源社区中与众多开发者交流学习，收益颇多。今年终于可以开心的举行线下的聚会交流，我们将在方舟编译器开源四周年之际重启一年一度的线下技术研讨会。</a:t>
            </a:r>
          </a:p>
          <a:p>
            <a:pPr algn="l"/>
            <a:r>
              <a:rPr lang="zh-CN" altLang="en-US" sz="2200" b="0" i="0" dirty="0">
                <a:solidFill>
                  <a:srgbClr val="121212"/>
                </a:solidFill>
                <a:effectLst/>
                <a:latin typeface="-apple-system"/>
              </a:rPr>
              <a:t>目前，该活动还处于计划阶段，现征集协办方、场地赞助以及财物赞助。</a:t>
            </a:r>
          </a:p>
          <a:p>
            <a:pPr marL="0" indent="0" algn="l">
              <a:buNone/>
            </a:pPr>
            <a:br>
              <a:rPr lang="zh-CN" altLang="en-US" sz="2200" b="0" i="0" dirty="0">
                <a:solidFill>
                  <a:srgbClr val="121212"/>
                </a:solidFill>
                <a:effectLst/>
                <a:latin typeface="-apple-system"/>
              </a:rPr>
            </a:br>
            <a:endParaRPr lang="zh-CN" altLang="en-US" sz="2200" b="0" i="0" dirty="0">
              <a:solidFill>
                <a:srgbClr val="121212"/>
              </a:solidFill>
              <a:effectLst/>
              <a:latin typeface="-apple-system"/>
            </a:endParaRPr>
          </a:p>
          <a:p>
            <a:pPr algn="l"/>
            <a:r>
              <a:rPr lang="en-US" altLang="zh-CN" sz="2200" b="0" i="0" dirty="0">
                <a:solidFill>
                  <a:srgbClr val="121212"/>
                </a:solidFill>
                <a:effectLst/>
                <a:latin typeface="-apple-system"/>
              </a:rPr>
              <a:t>【1】</a:t>
            </a:r>
            <a:r>
              <a:rPr lang="zh-CN" altLang="en-US" sz="2200" b="0" i="0" dirty="0">
                <a:solidFill>
                  <a:srgbClr val="121212"/>
                </a:solidFill>
                <a:effectLst/>
                <a:latin typeface="-apple-system"/>
              </a:rPr>
              <a:t>方舟编译器北京发布会（</a:t>
            </a:r>
            <a:r>
              <a:rPr lang="en-US" altLang="zh-CN" sz="2200" b="0" i="0" dirty="0">
                <a:solidFill>
                  <a:srgbClr val="121212"/>
                </a:solidFill>
                <a:effectLst/>
                <a:latin typeface="-apple-system"/>
              </a:rPr>
              <a:t>2019</a:t>
            </a:r>
            <a:r>
              <a:rPr lang="zh-CN" altLang="en-US" sz="2200" b="0" i="0" dirty="0">
                <a:solidFill>
                  <a:srgbClr val="121212"/>
                </a:solidFill>
                <a:effectLst/>
                <a:latin typeface="-apple-system"/>
              </a:rPr>
              <a:t>年</a:t>
            </a:r>
            <a:r>
              <a:rPr lang="en-US" altLang="zh-CN" sz="2200" b="0" i="0" dirty="0">
                <a:solidFill>
                  <a:srgbClr val="121212"/>
                </a:solidFill>
                <a:effectLst/>
                <a:latin typeface="-apple-system"/>
              </a:rPr>
              <a:t>9</a:t>
            </a:r>
            <a:r>
              <a:rPr lang="zh-CN" altLang="en-US" sz="2200" b="0" i="0" dirty="0">
                <a:solidFill>
                  <a:srgbClr val="121212"/>
                </a:solidFill>
                <a:effectLst/>
                <a:latin typeface="-apple-system"/>
              </a:rPr>
              <a:t>月</a:t>
            </a:r>
            <a:r>
              <a:rPr lang="en-US" altLang="zh-CN" sz="2200" b="0" i="0" dirty="0">
                <a:solidFill>
                  <a:srgbClr val="121212"/>
                </a:solidFill>
                <a:effectLst/>
                <a:latin typeface="-apple-system"/>
              </a:rPr>
              <a:t>7</a:t>
            </a:r>
            <a:r>
              <a:rPr lang="zh-CN" altLang="en-US" sz="2200" b="0" i="0" dirty="0">
                <a:solidFill>
                  <a:srgbClr val="121212"/>
                </a:solidFill>
                <a:effectLst/>
                <a:latin typeface="-apple-system"/>
              </a:rPr>
              <a:t>日）、方舟编译器上海线下聚会（</a:t>
            </a:r>
            <a:r>
              <a:rPr lang="en-US" altLang="zh-CN" sz="2200" b="0" i="0" dirty="0">
                <a:solidFill>
                  <a:srgbClr val="121212"/>
                </a:solidFill>
                <a:effectLst/>
                <a:latin typeface="-apple-system"/>
              </a:rPr>
              <a:t>2019</a:t>
            </a:r>
            <a:r>
              <a:rPr lang="zh-CN" altLang="en-US" sz="2200" b="0" i="0" dirty="0">
                <a:solidFill>
                  <a:srgbClr val="121212"/>
                </a:solidFill>
                <a:effectLst/>
                <a:latin typeface="-apple-system"/>
              </a:rPr>
              <a:t>年</a:t>
            </a:r>
            <a:r>
              <a:rPr lang="en-US" altLang="zh-CN" sz="2200" b="0" i="0" dirty="0">
                <a:solidFill>
                  <a:srgbClr val="121212"/>
                </a:solidFill>
                <a:effectLst/>
                <a:latin typeface="-apple-system"/>
              </a:rPr>
              <a:t>9</a:t>
            </a:r>
            <a:r>
              <a:rPr lang="zh-CN" altLang="en-US" sz="2200" b="0" i="0" dirty="0">
                <a:solidFill>
                  <a:srgbClr val="121212"/>
                </a:solidFill>
                <a:effectLst/>
                <a:latin typeface="-apple-system"/>
              </a:rPr>
              <a:t>月</a:t>
            </a:r>
            <a:r>
              <a:rPr lang="en-US" altLang="zh-CN" sz="2200" b="0" i="0" dirty="0">
                <a:solidFill>
                  <a:srgbClr val="121212"/>
                </a:solidFill>
                <a:effectLst/>
                <a:latin typeface="-apple-system"/>
              </a:rPr>
              <a:t>8</a:t>
            </a:r>
            <a:r>
              <a:rPr lang="zh-CN" altLang="en-US" sz="2200" b="0" i="0" dirty="0">
                <a:solidFill>
                  <a:srgbClr val="121212"/>
                </a:solidFill>
                <a:effectLst/>
                <a:latin typeface="-apple-system"/>
              </a:rPr>
              <a:t>日）、绿色软件联盟开发者大会（</a:t>
            </a:r>
            <a:r>
              <a:rPr lang="en-US" altLang="zh-CN" sz="2200" b="0" i="0" dirty="0">
                <a:solidFill>
                  <a:srgbClr val="121212"/>
                </a:solidFill>
                <a:effectLst/>
                <a:latin typeface="-apple-system"/>
              </a:rPr>
              <a:t>2019</a:t>
            </a:r>
            <a:r>
              <a:rPr lang="zh-CN" altLang="en-US" sz="2200" b="0" i="0" dirty="0">
                <a:solidFill>
                  <a:srgbClr val="121212"/>
                </a:solidFill>
                <a:effectLst/>
                <a:latin typeface="-apple-system"/>
              </a:rPr>
              <a:t>年）、方舟编译器线下杭州聚会（</a:t>
            </a:r>
            <a:r>
              <a:rPr lang="en-US" altLang="zh-CN" sz="2200" b="0" i="0" dirty="0">
                <a:solidFill>
                  <a:srgbClr val="121212"/>
                </a:solidFill>
                <a:effectLst/>
                <a:latin typeface="-apple-system"/>
              </a:rPr>
              <a:t>2020</a:t>
            </a:r>
            <a:r>
              <a:rPr lang="zh-CN" altLang="en-US" sz="2200" b="0" i="0" dirty="0">
                <a:solidFill>
                  <a:srgbClr val="121212"/>
                </a:solidFill>
                <a:effectLst/>
                <a:latin typeface="-apple-system"/>
              </a:rPr>
              <a:t>年</a:t>
            </a:r>
            <a:r>
              <a:rPr lang="en-US" altLang="zh-CN" sz="2200" b="0" i="0" dirty="0">
                <a:solidFill>
                  <a:srgbClr val="121212"/>
                </a:solidFill>
                <a:effectLst/>
                <a:latin typeface="-apple-system"/>
              </a:rPr>
              <a:t>1</a:t>
            </a:r>
            <a:r>
              <a:rPr lang="zh-CN" altLang="en-US" sz="2200" b="0" i="0" dirty="0">
                <a:solidFill>
                  <a:srgbClr val="121212"/>
                </a:solidFill>
                <a:effectLst/>
                <a:latin typeface="-apple-system"/>
              </a:rPr>
              <a:t>月</a:t>
            </a:r>
            <a:r>
              <a:rPr lang="en-US" altLang="zh-CN" sz="2200" b="0" i="0" dirty="0">
                <a:solidFill>
                  <a:srgbClr val="121212"/>
                </a:solidFill>
                <a:effectLst/>
                <a:latin typeface="-apple-system"/>
              </a:rPr>
              <a:t>3</a:t>
            </a:r>
            <a:r>
              <a:rPr lang="zh-CN" altLang="en-US" sz="2200" b="0" i="0" dirty="0">
                <a:solidFill>
                  <a:srgbClr val="121212"/>
                </a:solidFill>
                <a:effectLst/>
                <a:latin typeface="-apple-system"/>
              </a:rPr>
              <a:t>日）、</a:t>
            </a:r>
            <a:r>
              <a:rPr lang="en-US" altLang="zh-CN" sz="2200" b="0" i="0" dirty="0">
                <a:solidFill>
                  <a:srgbClr val="121212"/>
                </a:solidFill>
                <a:effectLst/>
                <a:latin typeface="-apple-system"/>
              </a:rPr>
              <a:t>PLCT</a:t>
            </a:r>
            <a:r>
              <a:rPr lang="zh-CN" altLang="en-US" sz="2200" b="0" i="0" dirty="0">
                <a:solidFill>
                  <a:srgbClr val="121212"/>
                </a:solidFill>
                <a:effectLst/>
                <a:latin typeface="-apple-system"/>
              </a:rPr>
              <a:t>开放日（</a:t>
            </a:r>
            <a:r>
              <a:rPr lang="en-US" altLang="zh-CN" sz="2200" b="0" i="0" dirty="0">
                <a:solidFill>
                  <a:srgbClr val="121212"/>
                </a:solidFill>
                <a:effectLst/>
                <a:latin typeface="-apple-system"/>
              </a:rPr>
              <a:t>2019</a:t>
            </a:r>
            <a:r>
              <a:rPr lang="zh-CN" altLang="en-US" sz="2200" b="0" i="0" dirty="0">
                <a:solidFill>
                  <a:srgbClr val="121212"/>
                </a:solidFill>
                <a:effectLst/>
                <a:latin typeface="-apple-system"/>
              </a:rPr>
              <a:t>年、</a:t>
            </a:r>
            <a:r>
              <a:rPr lang="en-US" altLang="zh-CN" sz="2200" b="0" i="0" dirty="0">
                <a:solidFill>
                  <a:srgbClr val="121212"/>
                </a:solidFill>
                <a:effectLst/>
                <a:latin typeface="-apple-system"/>
              </a:rPr>
              <a:t>2020</a:t>
            </a:r>
            <a:r>
              <a:rPr lang="zh-CN" altLang="en-US" sz="2200" b="0" i="0" dirty="0">
                <a:solidFill>
                  <a:srgbClr val="121212"/>
                </a:solidFill>
                <a:effectLst/>
                <a:latin typeface="-apple-system"/>
              </a:rPr>
              <a:t>年）、方舟编译器开源两周年活动（</a:t>
            </a:r>
            <a:r>
              <a:rPr lang="en-US" altLang="zh-CN" sz="2200" b="0" i="0" dirty="0">
                <a:solidFill>
                  <a:srgbClr val="121212"/>
                </a:solidFill>
                <a:effectLst/>
                <a:latin typeface="-apple-system"/>
              </a:rPr>
              <a:t>2021</a:t>
            </a:r>
            <a:r>
              <a:rPr lang="zh-CN" altLang="en-US" sz="2200" b="0" i="0" dirty="0">
                <a:solidFill>
                  <a:srgbClr val="121212"/>
                </a:solidFill>
                <a:effectLst/>
                <a:latin typeface="-apple-system"/>
              </a:rPr>
              <a:t>年</a:t>
            </a:r>
            <a:r>
              <a:rPr lang="en-US" altLang="zh-CN" sz="2200" b="0" i="0" dirty="0">
                <a:solidFill>
                  <a:srgbClr val="121212"/>
                </a:solidFill>
                <a:effectLst/>
                <a:latin typeface="-apple-system"/>
              </a:rPr>
              <a:t>8</a:t>
            </a:r>
            <a:r>
              <a:rPr lang="zh-CN" altLang="en-US" sz="2200" b="0" i="0" dirty="0">
                <a:solidFill>
                  <a:srgbClr val="121212"/>
                </a:solidFill>
                <a:effectLst/>
                <a:latin typeface="-apple-system"/>
              </a:rPr>
              <a:t>月</a:t>
            </a:r>
            <a:r>
              <a:rPr lang="en-US" altLang="zh-CN" sz="2200" b="0" i="0" dirty="0">
                <a:solidFill>
                  <a:srgbClr val="121212"/>
                </a:solidFill>
                <a:effectLst/>
                <a:latin typeface="-apple-system"/>
              </a:rPr>
              <a:t>29</a:t>
            </a:r>
            <a:r>
              <a:rPr lang="zh-CN" altLang="en-US" sz="2200" b="0" i="0" dirty="0">
                <a:solidFill>
                  <a:srgbClr val="121212"/>
                </a:solidFill>
                <a:effectLst/>
                <a:latin typeface="-apple-system"/>
              </a:rPr>
              <a:t>日）和方舟编译器开源三周年纪念文章（</a:t>
            </a:r>
            <a:r>
              <a:rPr lang="en-US" altLang="zh-CN" sz="2200" b="0" i="0" dirty="0">
                <a:solidFill>
                  <a:srgbClr val="121212"/>
                </a:solidFill>
                <a:effectLst/>
                <a:latin typeface="-apple-system"/>
              </a:rPr>
              <a:t>2022</a:t>
            </a:r>
            <a:r>
              <a:rPr lang="zh-CN" altLang="en-US" sz="2200" b="0" i="0" dirty="0">
                <a:solidFill>
                  <a:srgbClr val="121212"/>
                </a:solidFill>
                <a:effectLst/>
                <a:latin typeface="-apple-system"/>
              </a:rPr>
              <a:t>年</a:t>
            </a:r>
            <a:r>
              <a:rPr lang="en-US" altLang="zh-CN" sz="2200" b="0" i="0" dirty="0">
                <a:solidFill>
                  <a:srgbClr val="121212"/>
                </a:solidFill>
                <a:effectLst/>
                <a:latin typeface="-apple-system"/>
              </a:rPr>
              <a:t>8</a:t>
            </a:r>
            <a:r>
              <a:rPr lang="zh-CN" altLang="en-US" sz="2200" b="0" i="0" dirty="0">
                <a:solidFill>
                  <a:srgbClr val="121212"/>
                </a:solidFill>
                <a:effectLst/>
                <a:latin typeface="-apple-system"/>
              </a:rPr>
              <a:t>月）。</a:t>
            </a:r>
          </a:p>
          <a:p>
            <a:pPr algn="l"/>
            <a:r>
              <a:rPr lang="en-US" altLang="zh-CN" sz="2200" b="0" i="0" dirty="0">
                <a:solidFill>
                  <a:srgbClr val="121212"/>
                </a:solidFill>
                <a:effectLst/>
                <a:latin typeface="-apple-system"/>
              </a:rPr>
              <a:t>【2】</a:t>
            </a:r>
            <a:r>
              <a:rPr lang="zh-CN" altLang="en-US" sz="2200" b="0" i="0" dirty="0">
                <a:solidFill>
                  <a:srgbClr val="121212"/>
                </a:solidFill>
                <a:effectLst/>
                <a:latin typeface="-apple-system"/>
              </a:rPr>
              <a:t>方舟编译器周报 </a:t>
            </a:r>
            <a:r>
              <a:rPr lang="en-US" altLang="zh-CN" sz="2200" b="0" i="0" u="none" strike="noStrike" dirty="0">
                <a:solidFill>
                  <a:srgbClr val="121212"/>
                </a:solidFill>
                <a:effectLst/>
                <a:latin typeface="a"/>
                <a:hlinkClick r:id="rId2"/>
              </a:rPr>
              <a:t>https://www.</a:t>
            </a:r>
            <a:r>
              <a:rPr lang="en-US" altLang="zh-CN" sz="2200" b="0" i="0" u="none" strike="noStrike" dirty="0">
                <a:solidFill>
                  <a:srgbClr val="121212"/>
                </a:solidFill>
                <a:effectLst/>
                <a:latin typeface="-apple-system"/>
                <a:hlinkClick r:id="rId2"/>
              </a:rPr>
              <a:t>zhihu.com/column/c_1268</a:t>
            </a:r>
            <a:endParaRPr lang="en-US" altLang="zh-CN" sz="2200" b="0" i="0" dirty="0">
              <a:solidFill>
                <a:srgbClr val="121212"/>
              </a:solidFill>
              <a:effectLst/>
              <a:latin typeface="-apple-system"/>
            </a:endParaRPr>
          </a:p>
          <a:p>
            <a:endParaRPr lang="zh-CN" altLang="en-US" dirty="0"/>
          </a:p>
        </p:txBody>
      </p:sp>
    </p:spTree>
    <p:extLst>
      <p:ext uri="{BB962C8B-B14F-4D97-AF65-F5344CB8AC3E}">
        <p14:creationId xmlns:p14="http://schemas.microsoft.com/office/powerpoint/2010/main" val="22129393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6B4D82-21FF-2284-FF86-B2EF00A5BBCB}"/>
              </a:ext>
            </a:extLst>
          </p:cNvPr>
          <p:cNvSpPr>
            <a:spLocks noGrp="1"/>
          </p:cNvSpPr>
          <p:nvPr>
            <p:ph type="title"/>
          </p:nvPr>
        </p:nvSpPr>
        <p:spPr/>
        <p:txBody>
          <a:bodyPr/>
          <a:lstStyle/>
          <a:p>
            <a:r>
              <a:rPr lang="zh-CN" altLang="en-US" dirty="0"/>
              <a:t>方舟编译器学习笔记</a:t>
            </a:r>
          </a:p>
        </p:txBody>
      </p:sp>
      <p:pic>
        <p:nvPicPr>
          <p:cNvPr id="5" name="内容占位符 4">
            <a:extLst>
              <a:ext uri="{FF2B5EF4-FFF2-40B4-BE49-F238E27FC236}">
                <a16:creationId xmlns:a16="http://schemas.microsoft.com/office/drawing/2014/main" id="{A9BD2C2C-E47E-A81A-52DF-43F285F436B9}"/>
              </a:ext>
            </a:extLst>
          </p:cNvPr>
          <p:cNvPicPr>
            <a:picLocks noGrp="1" noChangeAspect="1"/>
          </p:cNvPicPr>
          <p:nvPr>
            <p:ph idx="1"/>
          </p:nvPr>
        </p:nvPicPr>
        <p:blipFill>
          <a:blip r:embed="rId2"/>
          <a:stretch>
            <a:fillRect/>
          </a:stretch>
        </p:blipFill>
        <p:spPr>
          <a:xfrm>
            <a:off x="838200" y="1560930"/>
            <a:ext cx="8085066" cy="4351338"/>
          </a:xfrm>
        </p:spPr>
      </p:pic>
      <p:sp>
        <p:nvSpPr>
          <p:cNvPr id="6" name="文本框 5">
            <a:extLst>
              <a:ext uri="{FF2B5EF4-FFF2-40B4-BE49-F238E27FC236}">
                <a16:creationId xmlns:a16="http://schemas.microsoft.com/office/drawing/2014/main" id="{5983330D-1A2A-272B-8E4A-ACFB96D9F7BB}"/>
              </a:ext>
            </a:extLst>
          </p:cNvPr>
          <p:cNvSpPr txBox="1"/>
          <p:nvPr/>
        </p:nvSpPr>
        <p:spPr>
          <a:xfrm>
            <a:off x="1082842" y="6208295"/>
            <a:ext cx="8217569" cy="369332"/>
          </a:xfrm>
          <a:prstGeom prst="rect">
            <a:avLst/>
          </a:prstGeom>
          <a:noFill/>
        </p:spPr>
        <p:txBody>
          <a:bodyPr wrap="square" rtlCol="0">
            <a:spAutoFit/>
          </a:bodyPr>
          <a:lstStyle/>
          <a:p>
            <a:r>
              <a:rPr lang="en-US" altLang="zh-CN" dirty="0"/>
              <a:t>From: https://www.zhihu.com/column/openarkcompiler</a:t>
            </a:r>
            <a:endParaRPr lang="zh-CN" altLang="en-US" dirty="0"/>
          </a:p>
        </p:txBody>
      </p:sp>
    </p:spTree>
    <p:extLst>
      <p:ext uri="{BB962C8B-B14F-4D97-AF65-F5344CB8AC3E}">
        <p14:creationId xmlns:p14="http://schemas.microsoft.com/office/powerpoint/2010/main" val="28285648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4618D2-3AFE-EBEA-00AF-A9487F0D514A}"/>
              </a:ext>
            </a:extLst>
          </p:cNvPr>
          <p:cNvSpPr>
            <a:spLocks noGrp="1"/>
          </p:cNvSpPr>
          <p:nvPr>
            <p:ph type="title"/>
          </p:nvPr>
        </p:nvSpPr>
        <p:spPr/>
        <p:txBody>
          <a:bodyPr/>
          <a:lstStyle/>
          <a:p>
            <a:r>
              <a:rPr lang="zh-CN" altLang="en-US" dirty="0"/>
              <a:t>方舟编译器周报</a:t>
            </a:r>
          </a:p>
        </p:txBody>
      </p:sp>
      <p:sp>
        <p:nvSpPr>
          <p:cNvPr id="6" name="文本框 5">
            <a:extLst>
              <a:ext uri="{FF2B5EF4-FFF2-40B4-BE49-F238E27FC236}">
                <a16:creationId xmlns:a16="http://schemas.microsoft.com/office/drawing/2014/main" id="{CA058CF0-3D27-2F09-513A-153892DE07F6}"/>
              </a:ext>
            </a:extLst>
          </p:cNvPr>
          <p:cNvSpPr txBox="1"/>
          <p:nvPr/>
        </p:nvSpPr>
        <p:spPr>
          <a:xfrm>
            <a:off x="1220852" y="6268453"/>
            <a:ext cx="7969621" cy="369332"/>
          </a:xfrm>
          <a:prstGeom prst="rect">
            <a:avLst/>
          </a:prstGeom>
          <a:noFill/>
        </p:spPr>
        <p:txBody>
          <a:bodyPr wrap="square" rtlCol="0">
            <a:spAutoFit/>
          </a:bodyPr>
          <a:lstStyle/>
          <a:p>
            <a:r>
              <a:rPr lang="en-US" altLang="zh-CN" dirty="0"/>
              <a:t>From: https://www.zhihu.com/column/c_1268247974020747264</a:t>
            </a:r>
            <a:endParaRPr lang="zh-CN" altLang="en-US" dirty="0"/>
          </a:p>
        </p:txBody>
      </p:sp>
      <p:pic>
        <p:nvPicPr>
          <p:cNvPr id="8" name="内容占位符 7">
            <a:extLst>
              <a:ext uri="{FF2B5EF4-FFF2-40B4-BE49-F238E27FC236}">
                <a16:creationId xmlns:a16="http://schemas.microsoft.com/office/drawing/2014/main" id="{56D80036-9878-41D8-3B11-549276FB591F}"/>
              </a:ext>
            </a:extLst>
          </p:cNvPr>
          <p:cNvPicPr>
            <a:picLocks noGrp="1" noChangeAspect="1"/>
          </p:cNvPicPr>
          <p:nvPr>
            <p:ph idx="1"/>
          </p:nvPr>
        </p:nvPicPr>
        <p:blipFill>
          <a:blip r:embed="rId2"/>
          <a:stretch>
            <a:fillRect/>
          </a:stretch>
        </p:blipFill>
        <p:spPr>
          <a:xfrm>
            <a:off x="2324442" y="1629244"/>
            <a:ext cx="6057982" cy="4351338"/>
          </a:xfrm>
        </p:spPr>
      </p:pic>
    </p:spTree>
    <p:extLst>
      <p:ext uri="{BB962C8B-B14F-4D97-AF65-F5344CB8AC3E}">
        <p14:creationId xmlns:p14="http://schemas.microsoft.com/office/powerpoint/2010/main" val="15251784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C2D511-27FB-5127-BD53-524C1E491F01}"/>
              </a:ext>
            </a:extLst>
          </p:cNvPr>
          <p:cNvSpPr>
            <a:spLocks noGrp="1"/>
          </p:cNvSpPr>
          <p:nvPr>
            <p:ph type="title"/>
          </p:nvPr>
        </p:nvSpPr>
        <p:spPr/>
        <p:txBody>
          <a:bodyPr/>
          <a:lstStyle/>
          <a:p>
            <a:r>
              <a:rPr lang="zh-CN" altLang="en-US" dirty="0"/>
              <a:t>方舟编译器社区邮件列表</a:t>
            </a:r>
          </a:p>
        </p:txBody>
      </p:sp>
      <p:sp>
        <p:nvSpPr>
          <p:cNvPr id="3" name="内容占位符 2">
            <a:extLst>
              <a:ext uri="{FF2B5EF4-FFF2-40B4-BE49-F238E27FC236}">
                <a16:creationId xmlns:a16="http://schemas.microsoft.com/office/drawing/2014/main" id="{9EA7F073-3189-11D6-6321-E3CC3DBB3E89}"/>
              </a:ext>
            </a:extLst>
          </p:cNvPr>
          <p:cNvSpPr>
            <a:spLocks noGrp="1"/>
          </p:cNvSpPr>
          <p:nvPr>
            <p:ph idx="1"/>
          </p:nvPr>
        </p:nvSpPr>
        <p:spPr/>
        <p:txBody>
          <a:bodyPr/>
          <a:lstStyle/>
          <a:p>
            <a:r>
              <a:rPr lang="en-US" altLang="zh-CN" dirty="0">
                <a:hlinkClick r:id="rId2"/>
              </a:rPr>
              <a:t>hellogcc-maple@freelists.org</a:t>
            </a:r>
            <a:endParaRPr lang="en-US" altLang="zh-CN" dirty="0"/>
          </a:p>
          <a:p>
            <a:pPr marL="0" indent="0">
              <a:buNone/>
            </a:pPr>
            <a:r>
              <a:rPr lang="zh-CN" altLang="en-US" dirty="0"/>
              <a:t>邮件列表是由</a:t>
            </a:r>
            <a:r>
              <a:rPr lang="en-US" altLang="zh-CN" dirty="0" err="1"/>
              <a:t>HelloGCC</a:t>
            </a:r>
            <a:r>
              <a:rPr lang="en-US" altLang="zh-CN" dirty="0"/>
              <a:t>/</a:t>
            </a:r>
            <a:r>
              <a:rPr lang="en-US" altLang="zh-CN" dirty="0" err="1"/>
              <a:t>HelloLLVM</a:t>
            </a:r>
            <a:r>
              <a:rPr lang="en-US" altLang="zh-CN" dirty="0"/>
              <a:t>/OSDT</a:t>
            </a:r>
            <a:r>
              <a:rPr lang="zh-CN" altLang="en-US" dirty="0"/>
              <a:t>社区申请和运营。</a:t>
            </a:r>
          </a:p>
        </p:txBody>
      </p:sp>
    </p:spTree>
    <p:extLst>
      <p:ext uri="{BB962C8B-B14F-4D97-AF65-F5344CB8AC3E}">
        <p14:creationId xmlns:p14="http://schemas.microsoft.com/office/powerpoint/2010/main" val="12299290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69E12E-2EE0-4D40-A1B7-BF1052796CF1}"/>
              </a:ext>
            </a:extLst>
          </p:cNvPr>
          <p:cNvSpPr>
            <a:spLocks noGrp="1"/>
          </p:cNvSpPr>
          <p:nvPr>
            <p:ph type="title"/>
          </p:nvPr>
        </p:nvSpPr>
        <p:spPr/>
        <p:txBody>
          <a:bodyPr/>
          <a:lstStyle/>
          <a:p>
            <a:r>
              <a:rPr lang="zh-CN" altLang="en-US" dirty="0"/>
              <a:t>代码提交</a:t>
            </a:r>
          </a:p>
        </p:txBody>
      </p:sp>
      <p:pic>
        <p:nvPicPr>
          <p:cNvPr id="5" name="内容占位符 4">
            <a:extLst>
              <a:ext uri="{FF2B5EF4-FFF2-40B4-BE49-F238E27FC236}">
                <a16:creationId xmlns:a16="http://schemas.microsoft.com/office/drawing/2014/main" id="{5C90AE89-C106-4509-85A7-B2FAFBCFDA7A}"/>
              </a:ext>
            </a:extLst>
          </p:cNvPr>
          <p:cNvPicPr>
            <a:picLocks noGrp="1" noChangeAspect="1"/>
          </p:cNvPicPr>
          <p:nvPr>
            <p:ph idx="1"/>
          </p:nvPr>
        </p:nvPicPr>
        <p:blipFill>
          <a:blip r:embed="rId2"/>
          <a:stretch>
            <a:fillRect/>
          </a:stretch>
        </p:blipFill>
        <p:spPr>
          <a:xfrm>
            <a:off x="599625" y="1690688"/>
            <a:ext cx="8575926" cy="3842846"/>
          </a:xfrm>
        </p:spPr>
      </p:pic>
      <p:sp>
        <p:nvSpPr>
          <p:cNvPr id="6" name="文本框 5">
            <a:extLst>
              <a:ext uri="{FF2B5EF4-FFF2-40B4-BE49-F238E27FC236}">
                <a16:creationId xmlns:a16="http://schemas.microsoft.com/office/drawing/2014/main" id="{AE250D33-7863-456B-A234-5B5392AA41A3}"/>
              </a:ext>
            </a:extLst>
          </p:cNvPr>
          <p:cNvSpPr txBox="1"/>
          <p:nvPr/>
        </p:nvSpPr>
        <p:spPr>
          <a:xfrm>
            <a:off x="9175551" y="2177592"/>
            <a:ext cx="2598527" cy="1477328"/>
          </a:xfrm>
          <a:prstGeom prst="rect">
            <a:avLst/>
          </a:prstGeom>
          <a:noFill/>
        </p:spPr>
        <p:txBody>
          <a:bodyPr wrap="square" rtlCol="0">
            <a:spAutoFit/>
          </a:bodyPr>
          <a:lstStyle/>
          <a:p>
            <a:r>
              <a:rPr lang="en-US" altLang="zh-CN" dirty="0"/>
              <a:t>PLCT</a:t>
            </a:r>
            <a:r>
              <a:rPr lang="zh-CN" altLang="en-US" dirty="0"/>
              <a:t>实验室的史宁宁在方舟编译器主库提交了</a:t>
            </a:r>
            <a:r>
              <a:rPr lang="en-US" altLang="zh-CN" dirty="0"/>
              <a:t>15</a:t>
            </a:r>
            <a:r>
              <a:rPr lang="zh-CN" altLang="en-US" dirty="0"/>
              <a:t>个</a:t>
            </a:r>
            <a:r>
              <a:rPr lang="en-US" altLang="zh-CN" dirty="0"/>
              <a:t>commits</a:t>
            </a:r>
            <a:r>
              <a:rPr lang="zh-CN" altLang="en-US" dirty="0"/>
              <a:t>，主要集中于文档、编码规范等相关内容。</a:t>
            </a:r>
          </a:p>
        </p:txBody>
      </p:sp>
      <p:sp>
        <p:nvSpPr>
          <p:cNvPr id="7" name="文本框 6">
            <a:extLst>
              <a:ext uri="{FF2B5EF4-FFF2-40B4-BE49-F238E27FC236}">
                <a16:creationId xmlns:a16="http://schemas.microsoft.com/office/drawing/2014/main" id="{FEC7992C-1A22-4C64-A166-47E6F8B21392}"/>
              </a:ext>
            </a:extLst>
          </p:cNvPr>
          <p:cNvSpPr txBox="1"/>
          <p:nvPr/>
        </p:nvSpPr>
        <p:spPr>
          <a:xfrm>
            <a:off x="599625" y="5835192"/>
            <a:ext cx="9069810" cy="369332"/>
          </a:xfrm>
          <a:prstGeom prst="rect">
            <a:avLst/>
          </a:prstGeom>
          <a:noFill/>
        </p:spPr>
        <p:txBody>
          <a:bodyPr wrap="square" rtlCol="0">
            <a:spAutoFit/>
          </a:bodyPr>
          <a:lstStyle/>
          <a:p>
            <a:r>
              <a:rPr lang="en-US" altLang="zh-CN" dirty="0"/>
              <a:t>From: https://gitee.com/openarkcompiler/OpenArkCompiler/contributors?ref=master</a:t>
            </a:r>
            <a:endParaRPr lang="zh-CN" altLang="en-US" dirty="0"/>
          </a:p>
        </p:txBody>
      </p:sp>
    </p:spTree>
    <p:extLst>
      <p:ext uri="{BB962C8B-B14F-4D97-AF65-F5344CB8AC3E}">
        <p14:creationId xmlns:p14="http://schemas.microsoft.com/office/powerpoint/2010/main" val="4662429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DC2C15-391B-4249-9441-B3B59CBE333A}"/>
              </a:ext>
            </a:extLst>
          </p:cNvPr>
          <p:cNvSpPr>
            <a:spLocks noGrp="1"/>
          </p:cNvSpPr>
          <p:nvPr>
            <p:ph type="title"/>
          </p:nvPr>
        </p:nvSpPr>
        <p:spPr/>
        <p:txBody>
          <a:bodyPr/>
          <a:lstStyle/>
          <a:p>
            <a:r>
              <a:rPr lang="zh-CN" altLang="en-US" dirty="0"/>
              <a:t>方舟编译器短视频</a:t>
            </a:r>
          </a:p>
        </p:txBody>
      </p:sp>
      <p:pic>
        <p:nvPicPr>
          <p:cNvPr id="5" name="内容占位符 4">
            <a:extLst>
              <a:ext uri="{FF2B5EF4-FFF2-40B4-BE49-F238E27FC236}">
                <a16:creationId xmlns:a16="http://schemas.microsoft.com/office/drawing/2014/main" id="{2B24CD1F-41E3-477C-AD11-1311860C3F35}"/>
              </a:ext>
            </a:extLst>
          </p:cNvPr>
          <p:cNvPicPr>
            <a:picLocks noGrp="1" noChangeAspect="1"/>
          </p:cNvPicPr>
          <p:nvPr>
            <p:ph idx="1"/>
          </p:nvPr>
        </p:nvPicPr>
        <p:blipFill>
          <a:blip r:embed="rId2"/>
          <a:stretch>
            <a:fillRect/>
          </a:stretch>
        </p:blipFill>
        <p:spPr>
          <a:xfrm>
            <a:off x="930067" y="1769064"/>
            <a:ext cx="7900349" cy="3698482"/>
          </a:xfrm>
        </p:spPr>
      </p:pic>
      <p:sp>
        <p:nvSpPr>
          <p:cNvPr id="6" name="文本框 5">
            <a:extLst>
              <a:ext uri="{FF2B5EF4-FFF2-40B4-BE49-F238E27FC236}">
                <a16:creationId xmlns:a16="http://schemas.microsoft.com/office/drawing/2014/main" id="{0386725C-1656-4FCE-971A-1DC9AD75DD19}"/>
              </a:ext>
            </a:extLst>
          </p:cNvPr>
          <p:cNvSpPr txBox="1"/>
          <p:nvPr/>
        </p:nvSpPr>
        <p:spPr>
          <a:xfrm>
            <a:off x="9200561" y="1690688"/>
            <a:ext cx="2441542" cy="1200329"/>
          </a:xfrm>
          <a:prstGeom prst="rect">
            <a:avLst/>
          </a:prstGeom>
          <a:noFill/>
        </p:spPr>
        <p:txBody>
          <a:bodyPr wrap="square" rtlCol="0">
            <a:spAutoFit/>
          </a:bodyPr>
          <a:lstStyle/>
          <a:p>
            <a:r>
              <a:rPr lang="en-US" altLang="zh-CN" dirty="0"/>
              <a:t>PLCT</a:t>
            </a:r>
            <a:r>
              <a:rPr lang="zh-CN" altLang="en-US" dirty="0"/>
              <a:t>实验室的史宁宁共在</a:t>
            </a:r>
            <a:r>
              <a:rPr lang="en-US" altLang="zh-CN" dirty="0" err="1"/>
              <a:t>bilibili</a:t>
            </a:r>
            <a:r>
              <a:rPr lang="zh-CN" altLang="en-US" dirty="0"/>
              <a:t>上发布方舟编译器分析和介绍短视频</a:t>
            </a:r>
            <a:r>
              <a:rPr lang="en-US" altLang="zh-CN" dirty="0"/>
              <a:t>19</a:t>
            </a:r>
            <a:r>
              <a:rPr lang="zh-CN" altLang="en-US" dirty="0"/>
              <a:t>个。</a:t>
            </a:r>
          </a:p>
        </p:txBody>
      </p:sp>
      <p:sp>
        <p:nvSpPr>
          <p:cNvPr id="7" name="文本框 6">
            <a:extLst>
              <a:ext uri="{FF2B5EF4-FFF2-40B4-BE49-F238E27FC236}">
                <a16:creationId xmlns:a16="http://schemas.microsoft.com/office/drawing/2014/main" id="{9AB78B83-C0C0-4156-A934-5A1EF75E3988}"/>
              </a:ext>
            </a:extLst>
          </p:cNvPr>
          <p:cNvSpPr txBox="1"/>
          <p:nvPr/>
        </p:nvSpPr>
        <p:spPr>
          <a:xfrm>
            <a:off x="930067" y="5646656"/>
            <a:ext cx="7900349" cy="369332"/>
          </a:xfrm>
          <a:prstGeom prst="rect">
            <a:avLst/>
          </a:prstGeom>
          <a:noFill/>
        </p:spPr>
        <p:txBody>
          <a:bodyPr wrap="square" rtlCol="0">
            <a:spAutoFit/>
          </a:bodyPr>
          <a:lstStyle/>
          <a:p>
            <a:r>
              <a:rPr lang="en-US" altLang="zh-CN" dirty="0"/>
              <a:t>From: https://space.bilibili.com/46326151/channel/detail?cid=96491&amp;ctype=0</a:t>
            </a:r>
            <a:endParaRPr lang="zh-CN" altLang="en-US" dirty="0"/>
          </a:p>
        </p:txBody>
      </p:sp>
    </p:spTree>
    <p:extLst>
      <p:ext uri="{BB962C8B-B14F-4D97-AF65-F5344CB8AC3E}">
        <p14:creationId xmlns:p14="http://schemas.microsoft.com/office/powerpoint/2010/main" val="10408390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知乎圈子</a:t>
            </a:r>
          </a:p>
        </p:txBody>
      </p:sp>
      <p:pic>
        <p:nvPicPr>
          <p:cNvPr id="4" name="内容占位符 3"/>
          <p:cNvPicPr>
            <a:picLocks noGrp="1" noChangeAspect="1"/>
          </p:cNvPicPr>
          <p:nvPr>
            <p:ph idx="1"/>
          </p:nvPr>
        </p:nvPicPr>
        <p:blipFill>
          <a:blip r:embed="rId2"/>
          <a:stretch>
            <a:fillRect/>
          </a:stretch>
        </p:blipFill>
        <p:spPr>
          <a:xfrm>
            <a:off x="3304928" y="1490176"/>
            <a:ext cx="2407715" cy="5002699"/>
          </a:xfrm>
          <a:prstGeom prst="rect">
            <a:avLst/>
          </a:prstGeom>
        </p:spPr>
      </p:pic>
      <p:sp>
        <p:nvSpPr>
          <p:cNvPr id="5" name="文本框 4"/>
          <p:cNvSpPr txBox="1"/>
          <p:nvPr/>
        </p:nvSpPr>
        <p:spPr>
          <a:xfrm>
            <a:off x="7098384" y="1490176"/>
            <a:ext cx="4506012" cy="923330"/>
          </a:xfrm>
          <a:prstGeom prst="rect">
            <a:avLst/>
          </a:prstGeom>
          <a:noFill/>
        </p:spPr>
        <p:txBody>
          <a:bodyPr wrap="square" rtlCol="0">
            <a:spAutoFit/>
          </a:bodyPr>
          <a:lstStyle/>
          <a:p>
            <a:r>
              <a:rPr lang="en-US" altLang="zh-CN" dirty="0"/>
              <a:t>PLCT</a:t>
            </a:r>
            <a:r>
              <a:rPr lang="zh-CN" altLang="en-US" dirty="0"/>
              <a:t>实验室的史宁宁在知乎推出圈子功能之后，成立了方舟编译器交流圈，有</a:t>
            </a:r>
            <a:r>
              <a:rPr lang="en-US" altLang="zh-CN" dirty="0"/>
              <a:t>500</a:t>
            </a:r>
            <a:r>
              <a:rPr lang="zh-CN" altLang="en-US" dirty="0"/>
              <a:t>多人加入方舟编译器交流圈。</a:t>
            </a:r>
          </a:p>
        </p:txBody>
      </p:sp>
      <p:sp>
        <p:nvSpPr>
          <p:cNvPr id="7" name="文本框 6"/>
          <p:cNvSpPr txBox="1"/>
          <p:nvPr/>
        </p:nvSpPr>
        <p:spPr>
          <a:xfrm>
            <a:off x="6014301" y="6231118"/>
            <a:ext cx="5339499" cy="369332"/>
          </a:xfrm>
          <a:prstGeom prst="rect">
            <a:avLst/>
          </a:prstGeom>
          <a:noFill/>
        </p:spPr>
        <p:txBody>
          <a:bodyPr wrap="square" rtlCol="0">
            <a:spAutoFit/>
          </a:bodyPr>
          <a:lstStyle/>
          <a:p>
            <a:r>
              <a:rPr lang="en-US" altLang="zh-CN" dirty="0"/>
              <a:t>From: </a:t>
            </a:r>
            <a:r>
              <a:rPr lang="zh-CN" altLang="en-US" dirty="0"/>
              <a:t>手机截图自知乎方舟编译器交流圈</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CE83BB-803B-5B01-1A0C-29E63F5E667E}"/>
              </a:ext>
            </a:extLst>
          </p:cNvPr>
          <p:cNvSpPr>
            <a:spLocks noGrp="1"/>
          </p:cNvSpPr>
          <p:nvPr>
            <p:ph type="title"/>
          </p:nvPr>
        </p:nvSpPr>
        <p:spPr/>
        <p:txBody>
          <a:bodyPr/>
          <a:lstStyle/>
          <a:p>
            <a:r>
              <a:rPr lang="zh-CN" altLang="en-US" dirty="0"/>
              <a:t>方舟编译器首次亮相</a:t>
            </a:r>
          </a:p>
        </p:txBody>
      </p:sp>
      <p:sp>
        <p:nvSpPr>
          <p:cNvPr id="3" name="内容占位符 2">
            <a:extLst>
              <a:ext uri="{FF2B5EF4-FFF2-40B4-BE49-F238E27FC236}">
                <a16:creationId xmlns:a16="http://schemas.microsoft.com/office/drawing/2014/main" id="{B72CC55C-884A-7C8E-9D2D-FFFE0C0F591C}"/>
              </a:ext>
            </a:extLst>
          </p:cNvPr>
          <p:cNvSpPr>
            <a:spLocks noGrp="1"/>
          </p:cNvSpPr>
          <p:nvPr>
            <p:ph idx="1"/>
          </p:nvPr>
        </p:nvSpPr>
        <p:spPr>
          <a:xfrm>
            <a:off x="8241632" y="1690688"/>
            <a:ext cx="3488693" cy="4351338"/>
          </a:xfrm>
        </p:spPr>
        <p:txBody>
          <a:bodyPr>
            <a:normAutofit/>
          </a:bodyPr>
          <a:lstStyle/>
          <a:p>
            <a:r>
              <a:rPr lang="zh-CN" altLang="en-US" sz="2400" dirty="0">
                <a:latin typeface="+mn-ea"/>
              </a:rPr>
              <a:t>方舟编译器是在</a:t>
            </a:r>
            <a:r>
              <a:rPr lang="en-US" altLang="zh-CN" sz="2400" dirty="0">
                <a:latin typeface="+mn-ea"/>
              </a:rPr>
              <a:t>2019</a:t>
            </a:r>
            <a:r>
              <a:rPr lang="zh-CN" altLang="en-US" sz="2400" dirty="0">
                <a:latin typeface="+mn-ea"/>
              </a:rPr>
              <a:t>年</a:t>
            </a:r>
            <a:r>
              <a:rPr lang="en-US" altLang="zh-CN" sz="2400" dirty="0">
                <a:latin typeface="+mn-ea"/>
              </a:rPr>
              <a:t>4</a:t>
            </a:r>
            <a:r>
              <a:rPr lang="zh-CN" altLang="en-US" sz="2400" dirty="0">
                <a:latin typeface="+mn-ea"/>
              </a:rPr>
              <a:t>月</a:t>
            </a:r>
            <a:r>
              <a:rPr lang="en-US" altLang="zh-CN" sz="2400" dirty="0">
                <a:latin typeface="+mn-ea"/>
              </a:rPr>
              <a:t>11</a:t>
            </a:r>
            <a:r>
              <a:rPr lang="zh-CN" altLang="en-US" sz="2400" dirty="0">
                <a:latin typeface="+mn-ea"/>
              </a:rPr>
              <a:t>日的华为</a:t>
            </a:r>
            <a:r>
              <a:rPr lang="en-US" altLang="zh-CN" sz="2400" dirty="0">
                <a:latin typeface="+mn-ea"/>
              </a:rPr>
              <a:t>P30</a:t>
            </a:r>
            <a:r>
              <a:rPr lang="zh-CN" altLang="en-US" sz="2400" dirty="0">
                <a:latin typeface="+mn-ea"/>
              </a:rPr>
              <a:t>手机发布会上出现在大家的视野中的，这场发布会提到了方舟编译器将带来“安卓性能革命”，会“解决安卓程序‘边解释边执行’的低效”，并会带来“架构级优化”，可以“显著提升性能”。</a:t>
            </a:r>
            <a:endParaRPr lang="en-US" altLang="zh-CN" sz="2400" dirty="0">
              <a:latin typeface="+mn-ea"/>
            </a:endParaRPr>
          </a:p>
        </p:txBody>
      </p:sp>
      <p:sp>
        <p:nvSpPr>
          <p:cNvPr id="5" name="文本框 4">
            <a:extLst>
              <a:ext uri="{FF2B5EF4-FFF2-40B4-BE49-F238E27FC236}">
                <a16:creationId xmlns:a16="http://schemas.microsoft.com/office/drawing/2014/main" id="{470E236A-BFB3-A06E-D976-CDFCB39DE3AA}"/>
              </a:ext>
            </a:extLst>
          </p:cNvPr>
          <p:cNvSpPr txBox="1"/>
          <p:nvPr/>
        </p:nvSpPr>
        <p:spPr>
          <a:xfrm>
            <a:off x="954887" y="6123543"/>
            <a:ext cx="7234989" cy="369332"/>
          </a:xfrm>
          <a:prstGeom prst="rect">
            <a:avLst/>
          </a:prstGeom>
          <a:noFill/>
        </p:spPr>
        <p:txBody>
          <a:bodyPr wrap="square" rtlCol="0">
            <a:spAutoFit/>
          </a:bodyPr>
          <a:lstStyle/>
          <a:p>
            <a:r>
              <a:rPr lang="en-US" altLang="zh-CN" dirty="0"/>
              <a:t>From: https://www.sohu.com/a/307496386_793224</a:t>
            </a:r>
            <a:endParaRPr lang="zh-CN" altLang="en-US" dirty="0"/>
          </a:p>
        </p:txBody>
      </p:sp>
      <p:pic>
        <p:nvPicPr>
          <p:cNvPr id="4" name="Picture 2">
            <a:extLst>
              <a:ext uri="{FF2B5EF4-FFF2-40B4-BE49-F238E27FC236}">
                <a16:creationId xmlns:a16="http://schemas.microsoft.com/office/drawing/2014/main" id="{D16C26F4-CB8E-5734-5810-46DA0BC7CC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6990" y="1541500"/>
            <a:ext cx="7058117" cy="4500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81951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418187-3FB2-40D8-B75A-C873F4BE0EE3}"/>
              </a:ext>
            </a:extLst>
          </p:cNvPr>
          <p:cNvSpPr>
            <a:spLocks noGrp="1"/>
          </p:cNvSpPr>
          <p:nvPr>
            <p:ph type="title"/>
          </p:nvPr>
        </p:nvSpPr>
        <p:spPr/>
        <p:txBody>
          <a:bodyPr/>
          <a:lstStyle/>
          <a:p>
            <a:r>
              <a:rPr lang="zh-CN" altLang="en-US" dirty="0"/>
              <a:t>媒体关于</a:t>
            </a:r>
            <a:r>
              <a:rPr lang="en-US" altLang="zh-CN" dirty="0"/>
              <a:t>PLCT</a:t>
            </a:r>
            <a:r>
              <a:rPr lang="zh-CN" altLang="en-US" dirty="0"/>
              <a:t>工作的报道</a:t>
            </a:r>
          </a:p>
        </p:txBody>
      </p:sp>
      <p:sp>
        <p:nvSpPr>
          <p:cNvPr id="3" name="内容占位符 2">
            <a:extLst>
              <a:ext uri="{FF2B5EF4-FFF2-40B4-BE49-F238E27FC236}">
                <a16:creationId xmlns:a16="http://schemas.microsoft.com/office/drawing/2014/main" id="{D00C3549-2218-44B4-A744-1648DA60FD96}"/>
              </a:ext>
            </a:extLst>
          </p:cNvPr>
          <p:cNvSpPr>
            <a:spLocks noGrp="1"/>
          </p:cNvSpPr>
          <p:nvPr>
            <p:ph idx="1"/>
          </p:nvPr>
        </p:nvSpPr>
        <p:spPr/>
        <p:txBody>
          <a:bodyPr/>
          <a:lstStyle/>
          <a:p>
            <a:r>
              <a:rPr lang="zh-CN" altLang="en-US" dirty="0"/>
              <a:t>大数据文摘  </a:t>
            </a:r>
            <a:r>
              <a:rPr lang="en-US" altLang="zh-CN" dirty="0"/>
              <a:t>20190904</a:t>
            </a:r>
            <a:endParaRPr lang="zh-CN" altLang="en-US" dirty="0"/>
          </a:p>
        </p:txBody>
      </p:sp>
      <p:pic>
        <p:nvPicPr>
          <p:cNvPr id="7" name="图片 6">
            <a:extLst>
              <a:ext uri="{FF2B5EF4-FFF2-40B4-BE49-F238E27FC236}">
                <a16:creationId xmlns:a16="http://schemas.microsoft.com/office/drawing/2014/main" id="{3CDD11FD-962A-41DA-89A7-324D8AEA311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55523" y="1488276"/>
            <a:ext cx="2414632" cy="5119913"/>
          </a:xfrm>
          <a:prstGeom prst="rect">
            <a:avLst/>
          </a:prstGeom>
        </p:spPr>
      </p:pic>
      <p:pic>
        <p:nvPicPr>
          <p:cNvPr id="9" name="图片 8">
            <a:extLst>
              <a:ext uri="{FF2B5EF4-FFF2-40B4-BE49-F238E27FC236}">
                <a16:creationId xmlns:a16="http://schemas.microsoft.com/office/drawing/2014/main" id="{3785B8BE-C617-43EB-8486-68A6D9E3374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05435" y="1488276"/>
            <a:ext cx="2410421" cy="5119913"/>
          </a:xfrm>
          <a:prstGeom prst="rect">
            <a:avLst/>
          </a:prstGeom>
        </p:spPr>
      </p:pic>
      <p:sp>
        <p:nvSpPr>
          <p:cNvPr id="10" name="文本框 9">
            <a:extLst>
              <a:ext uri="{FF2B5EF4-FFF2-40B4-BE49-F238E27FC236}">
                <a16:creationId xmlns:a16="http://schemas.microsoft.com/office/drawing/2014/main" id="{E37CE8A8-F44B-4282-8338-B4DE86ACB301}"/>
              </a:ext>
            </a:extLst>
          </p:cNvPr>
          <p:cNvSpPr txBox="1"/>
          <p:nvPr/>
        </p:nvSpPr>
        <p:spPr>
          <a:xfrm>
            <a:off x="1027521" y="6207910"/>
            <a:ext cx="3865472" cy="369332"/>
          </a:xfrm>
          <a:prstGeom prst="rect">
            <a:avLst/>
          </a:prstGeom>
          <a:noFill/>
        </p:spPr>
        <p:txBody>
          <a:bodyPr wrap="square" rtlCol="0">
            <a:spAutoFit/>
          </a:bodyPr>
          <a:lstStyle/>
          <a:p>
            <a:r>
              <a:rPr lang="en-US" altLang="zh-CN" dirty="0"/>
              <a:t>From: </a:t>
            </a:r>
            <a:r>
              <a:rPr lang="zh-CN" altLang="en-US" dirty="0"/>
              <a:t>大数据文摘公众号页面</a:t>
            </a:r>
          </a:p>
        </p:txBody>
      </p:sp>
    </p:spTree>
    <p:extLst>
      <p:ext uri="{BB962C8B-B14F-4D97-AF65-F5344CB8AC3E}">
        <p14:creationId xmlns:p14="http://schemas.microsoft.com/office/powerpoint/2010/main" val="41314343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1E1CD-1F55-433E-AEC0-30897F3ADB02}"/>
              </a:ext>
            </a:extLst>
          </p:cNvPr>
          <p:cNvSpPr>
            <a:spLocks noGrp="1"/>
          </p:cNvSpPr>
          <p:nvPr>
            <p:ph type="title"/>
          </p:nvPr>
        </p:nvSpPr>
        <p:spPr/>
        <p:txBody>
          <a:bodyPr/>
          <a:lstStyle/>
          <a:p>
            <a:r>
              <a:rPr lang="zh-CN" altLang="en-US" dirty="0"/>
              <a:t>媒体关于</a:t>
            </a:r>
            <a:r>
              <a:rPr lang="en-US" altLang="zh-CN" dirty="0"/>
              <a:t>PLCT</a:t>
            </a:r>
            <a:r>
              <a:rPr lang="zh-CN" altLang="en-US" dirty="0"/>
              <a:t>工作的报道</a:t>
            </a:r>
          </a:p>
        </p:txBody>
      </p:sp>
      <p:sp>
        <p:nvSpPr>
          <p:cNvPr id="3" name="内容占位符 2">
            <a:extLst>
              <a:ext uri="{FF2B5EF4-FFF2-40B4-BE49-F238E27FC236}">
                <a16:creationId xmlns:a16="http://schemas.microsoft.com/office/drawing/2014/main" id="{46269B7B-7001-4B02-8B23-0EFBF2B98DBD}"/>
              </a:ext>
            </a:extLst>
          </p:cNvPr>
          <p:cNvSpPr>
            <a:spLocks noGrp="1"/>
          </p:cNvSpPr>
          <p:nvPr>
            <p:ph idx="1"/>
          </p:nvPr>
        </p:nvSpPr>
        <p:spPr/>
        <p:txBody>
          <a:bodyPr/>
          <a:lstStyle/>
          <a:p>
            <a:r>
              <a:rPr lang="zh-CN" altLang="en-US" dirty="0"/>
              <a:t>方舟编译器官方公众号 </a:t>
            </a:r>
            <a:r>
              <a:rPr lang="en-US" altLang="zh-CN" dirty="0"/>
              <a:t>20191015</a:t>
            </a:r>
            <a:endParaRPr lang="zh-CN" altLang="en-US" dirty="0"/>
          </a:p>
        </p:txBody>
      </p:sp>
      <p:pic>
        <p:nvPicPr>
          <p:cNvPr id="4" name="图片 3">
            <a:extLst>
              <a:ext uri="{FF2B5EF4-FFF2-40B4-BE49-F238E27FC236}">
                <a16:creationId xmlns:a16="http://schemas.microsoft.com/office/drawing/2014/main" id="{E61D3F70-0FCB-4BBD-A634-8A262D6F026C}"/>
              </a:ext>
            </a:extLst>
          </p:cNvPr>
          <p:cNvPicPr>
            <a:picLocks noChangeAspect="1"/>
          </p:cNvPicPr>
          <p:nvPr/>
        </p:nvPicPr>
        <p:blipFill>
          <a:blip r:embed="rId2"/>
          <a:stretch>
            <a:fillRect/>
          </a:stretch>
        </p:blipFill>
        <p:spPr>
          <a:xfrm>
            <a:off x="4357095" y="2364484"/>
            <a:ext cx="2094227" cy="4351338"/>
          </a:xfrm>
          <a:prstGeom prst="rect">
            <a:avLst/>
          </a:prstGeom>
        </p:spPr>
      </p:pic>
      <p:pic>
        <p:nvPicPr>
          <p:cNvPr id="5" name="图片 4">
            <a:extLst>
              <a:ext uri="{FF2B5EF4-FFF2-40B4-BE49-F238E27FC236}">
                <a16:creationId xmlns:a16="http://schemas.microsoft.com/office/drawing/2014/main" id="{43926A88-209A-4139-9F63-A5C682FCFED5}"/>
              </a:ext>
            </a:extLst>
          </p:cNvPr>
          <p:cNvPicPr>
            <a:picLocks noChangeAspect="1"/>
          </p:cNvPicPr>
          <p:nvPr/>
        </p:nvPicPr>
        <p:blipFill>
          <a:blip r:embed="rId3"/>
          <a:stretch>
            <a:fillRect/>
          </a:stretch>
        </p:blipFill>
        <p:spPr>
          <a:xfrm>
            <a:off x="6689888" y="2506193"/>
            <a:ext cx="5298613" cy="4067919"/>
          </a:xfrm>
          <a:prstGeom prst="rect">
            <a:avLst/>
          </a:prstGeom>
        </p:spPr>
      </p:pic>
      <p:sp>
        <p:nvSpPr>
          <p:cNvPr id="6" name="文本框 5">
            <a:extLst>
              <a:ext uri="{FF2B5EF4-FFF2-40B4-BE49-F238E27FC236}">
                <a16:creationId xmlns:a16="http://schemas.microsoft.com/office/drawing/2014/main" id="{4C721214-FD23-450E-82B8-11924F7E3A64}"/>
              </a:ext>
            </a:extLst>
          </p:cNvPr>
          <p:cNvSpPr txBox="1"/>
          <p:nvPr/>
        </p:nvSpPr>
        <p:spPr>
          <a:xfrm>
            <a:off x="-27495" y="6389446"/>
            <a:ext cx="4146024" cy="369332"/>
          </a:xfrm>
          <a:prstGeom prst="rect">
            <a:avLst/>
          </a:prstGeom>
          <a:noFill/>
        </p:spPr>
        <p:txBody>
          <a:bodyPr wrap="square" rtlCol="0">
            <a:spAutoFit/>
          </a:bodyPr>
          <a:lstStyle/>
          <a:p>
            <a:r>
              <a:rPr lang="en-US" altLang="zh-CN" dirty="0"/>
              <a:t>From</a:t>
            </a:r>
            <a:r>
              <a:rPr lang="zh-CN" altLang="en-US" dirty="0"/>
              <a:t>： 截图自方舟编译器官方公众号</a:t>
            </a:r>
          </a:p>
        </p:txBody>
      </p:sp>
    </p:spTree>
    <p:extLst>
      <p:ext uri="{BB962C8B-B14F-4D97-AF65-F5344CB8AC3E}">
        <p14:creationId xmlns:p14="http://schemas.microsoft.com/office/powerpoint/2010/main" val="8313714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1E1CD-1F55-433E-AEC0-30897F3ADB02}"/>
              </a:ext>
            </a:extLst>
          </p:cNvPr>
          <p:cNvSpPr>
            <a:spLocks noGrp="1"/>
          </p:cNvSpPr>
          <p:nvPr>
            <p:ph type="title"/>
          </p:nvPr>
        </p:nvSpPr>
        <p:spPr/>
        <p:txBody>
          <a:bodyPr/>
          <a:lstStyle/>
          <a:p>
            <a:r>
              <a:rPr lang="zh-CN" altLang="en-US" dirty="0"/>
              <a:t>媒体关于</a:t>
            </a:r>
            <a:r>
              <a:rPr lang="en-US" altLang="zh-CN" dirty="0"/>
              <a:t>PLCT</a:t>
            </a:r>
            <a:r>
              <a:rPr lang="zh-CN" altLang="en-US" dirty="0"/>
              <a:t>工作的报道</a:t>
            </a:r>
          </a:p>
        </p:txBody>
      </p:sp>
      <p:sp>
        <p:nvSpPr>
          <p:cNvPr id="3" name="内容占位符 2">
            <a:extLst>
              <a:ext uri="{FF2B5EF4-FFF2-40B4-BE49-F238E27FC236}">
                <a16:creationId xmlns:a16="http://schemas.microsoft.com/office/drawing/2014/main" id="{46269B7B-7001-4B02-8B23-0EFBF2B98DBD}"/>
              </a:ext>
            </a:extLst>
          </p:cNvPr>
          <p:cNvSpPr>
            <a:spLocks noGrp="1"/>
          </p:cNvSpPr>
          <p:nvPr>
            <p:ph idx="1"/>
          </p:nvPr>
        </p:nvSpPr>
        <p:spPr/>
        <p:txBody>
          <a:bodyPr/>
          <a:lstStyle/>
          <a:p>
            <a:r>
              <a:rPr lang="zh-CN" altLang="en-US" dirty="0"/>
              <a:t>方舟编译器官方公众号 </a:t>
            </a:r>
            <a:r>
              <a:rPr lang="en-US" altLang="zh-CN" dirty="0"/>
              <a:t>20191112</a:t>
            </a:r>
            <a:endParaRPr lang="zh-CN" altLang="en-US" dirty="0"/>
          </a:p>
        </p:txBody>
      </p:sp>
      <p:sp>
        <p:nvSpPr>
          <p:cNvPr id="6" name="文本框 5">
            <a:extLst>
              <a:ext uri="{FF2B5EF4-FFF2-40B4-BE49-F238E27FC236}">
                <a16:creationId xmlns:a16="http://schemas.microsoft.com/office/drawing/2014/main" id="{4C721214-FD23-450E-82B8-11924F7E3A64}"/>
              </a:ext>
            </a:extLst>
          </p:cNvPr>
          <p:cNvSpPr txBox="1"/>
          <p:nvPr/>
        </p:nvSpPr>
        <p:spPr>
          <a:xfrm>
            <a:off x="-27495" y="6389446"/>
            <a:ext cx="4146024" cy="369332"/>
          </a:xfrm>
          <a:prstGeom prst="rect">
            <a:avLst/>
          </a:prstGeom>
          <a:noFill/>
        </p:spPr>
        <p:txBody>
          <a:bodyPr wrap="square" rtlCol="0">
            <a:spAutoFit/>
          </a:bodyPr>
          <a:lstStyle/>
          <a:p>
            <a:r>
              <a:rPr lang="en-US" altLang="zh-CN" dirty="0"/>
              <a:t>From</a:t>
            </a:r>
            <a:r>
              <a:rPr lang="zh-CN" altLang="en-US" dirty="0"/>
              <a:t>： 截图自方舟编译器官方公众号</a:t>
            </a:r>
          </a:p>
        </p:txBody>
      </p:sp>
      <p:pic>
        <p:nvPicPr>
          <p:cNvPr id="7" name="图片 6">
            <a:extLst>
              <a:ext uri="{FF2B5EF4-FFF2-40B4-BE49-F238E27FC236}">
                <a16:creationId xmlns:a16="http://schemas.microsoft.com/office/drawing/2014/main" id="{D1406734-61F7-43BF-9222-B3F6CE38A93A}"/>
              </a:ext>
            </a:extLst>
          </p:cNvPr>
          <p:cNvPicPr>
            <a:picLocks noChangeAspect="1"/>
          </p:cNvPicPr>
          <p:nvPr/>
        </p:nvPicPr>
        <p:blipFill>
          <a:blip r:embed="rId2"/>
          <a:stretch>
            <a:fillRect/>
          </a:stretch>
        </p:blipFill>
        <p:spPr>
          <a:xfrm>
            <a:off x="4479092" y="2537767"/>
            <a:ext cx="1978333" cy="4110536"/>
          </a:xfrm>
          <a:prstGeom prst="rect">
            <a:avLst/>
          </a:prstGeom>
        </p:spPr>
      </p:pic>
      <p:pic>
        <p:nvPicPr>
          <p:cNvPr id="8" name="图片 7">
            <a:extLst>
              <a:ext uri="{FF2B5EF4-FFF2-40B4-BE49-F238E27FC236}">
                <a16:creationId xmlns:a16="http://schemas.microsoft.com/office/drawing/2014/main" id="{839F0456-D7B6-420E-8AB4-E9B2C9EE637E}"/>
              </a:ext>
            </a:extLst>
          </p:cNvPr>
          <p:cNvPicPr>
            <a:picLocks noChangeAspect="1"/>
          </p:cNvPicPr>
          <p:nvPr/>
        </p:nvPicPr>
        <p:blipFill>
          <a:blip r:embed="rId3"/>
          <a:stretch>
            <a:fillRect/>
          </a:stretch>
        </p:blipFill>
        <p:spPr>
          <a:xfrm>
            <a:off x="6817988" y="2302096"/>
            <a:ext cx="5124378" cy="4110537"/>
          </a:xfrm>
          <a:prstGeom prst="rect">
            <a:avLst/>
          </a:prstGeom>
        </p:spPr>
      </p:pic>
    </p:spTree>
    <p:extLst>
      <p:ext uri="{BB962C8B-B14F-4D97-AF65-F5344CB8AC3E}">
        <p14:creationId xmlns:p14="http://schemas.microsoft.com/office/powerpoint/2010/main" val="6658530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BB73E5-3FB4-4B20-87AB-E729A8B4953E}"/>
              </a:ext>
            </a:extLst>
          </p:cNvPr>
          <p:cNvSpPr>
            <a:spLocks noGrp="1"/>
          </p:cNvSpPr>
          <p:nvPr>
            <p:ph type="title"/>
          </p:nvPr>
        </p:nvSpPr>
        <p:spPr/>
        <p:txBody>
          <a:bodyPr/>
          <a:lstStyle/>
          <a:p>
            <a:r>
              <a:rPr lang="zh-CN" altLang="en-US" dirty="0"/>
              <a:t>媒体关于</a:t>
            </a:r>
            <a:r>
              <a:rPr lang="en-US" altLang="zh-CN" dirty="0"/>
              <a:t>PLCT</a:t>
            </a:r>
            <a:r>
              <a:rPr lang="zh-CN" altLang="en-US" dirty="0"/>
              <a:t>工作的报道</a:t>
            </a:r>
          </a:p>
        </p:txBody>
      </p:sp>
      <p:sp>
        <p:nvSpPr>
          <p:cNvPr id="3" name="内容占位符 2">
            <a:extLst>
              <a:ext uri="{FF2B5EF4-FFF2-40B4-BE49-F238E27FC236}">
                <a16:creationId xmlns:a16="http://schemas.microsoft.com/office/drawing/2014/main" id="{1F54A925-4FFF-4DAC-884D-D1817036A055}"/>
              </a:ext>
            </a:extLst>
          </p:cNvPr>
          <p:cNvSpPr>
            <a:spLocks noGrp="1"/>
          </p:cNvSpPr>
          <p:nvPr>
            <p:ph idx="1"/>
          </p:nvPr>
        </p:nvSpPr>
        <p:spPr/>
        <p:txBody>
          <a:bodyPr/>
          <a:lstStyle/>
          <a:p>
            <a:r>
              <a:rPr lang="zh-CN" altLang="en-US" dirty="0"/>
              <a:t>绿盟大会相关报道</a:t>
            </a:r>
          </a:p>
        </p:txBody>
      </p:sp>
      <p:pic>
        <p:nvPicPr>
          <p:cNvPr id="4" name="图片 3">
            <a:extLst>
              <a:ext uri="{FF2B5EF4-FFF2-40B4-BE49-F238E27FC236}">
                <a16:creationId xmlns:a16="http://schemas.microsoft.com/office/drawing/2014/main" id="{A9D4E1FC-AA30-4DA5-B17A-23D1BFEC9E31}"/>
              </a:ext>
            </a:extLst>
          </p:cNvPr>
          <p:cNvPicPr>
            <a:picLocks noChangeAspect="1"/>
          </p:cNvPicPr>
          <p:nvPr/>
        </p:nvPicPr>
        <p:blipFill>
          <a:blip r:embed="rId2"/>
          <a:stretch>
            <a:fillRect/>
          </a:stretch>
        </p:blipFill>
        <p:spPr>
          <a:xfrm>
            <a:off x="838200" y="2575186"/>
            <a:ext cx="1885519" cy="3917689"/>
          </a:xfrm>
          <a:prstGeom prst="rect">
            <a:avLst/>
          </a:prstGeom>
        </p:spPr>
      </p:pic>
      <p:pic>
        <p:nvPicPr>
          <p:cNvPr id="5" name="图片 4">
            <a:extLst>
              <a:ext uri="{FF2B5EF4-FFF2-40B4-BE49-F238E27FC236}">
                <a16:creationId xmlns:a16="http://schemas.microsoft.com/office/drawing/2014/main" id="{42568A57-3859-43A9-B91E-04AF7830C40B}"/>
              </a:ext>
            </a:extLst>
          </p:cNvPr>
          <p:cNvPicPr>
            <a:picLocks noChangeAspect="1"/>
          </p:cNvPicPr>
          <p:nvPr/>
        </p:nvPicPr>
        <p:blipFill>
          <a:blip r:embed="rId3"/>
          <a:stretch>
            <a:fillRect/>
          </a:stretch>
        </p:blipFill>
        <p:spPr>
          <a:xfrm>
            <a:off x="3227162" y="2461340"/>
            <a:ext cx="2025615" cy="4208779"/>
          </a:xfrm>
          <a:prstGeom prst="rect">
            <a:avLst/>
          </a:prstGeom>
        </p:spPr>
      </p:pic>
      <p:pic>
        <p:nvPicPr>
          <p:cNvPr id="6" name="图片 5">
            <a:extLst>
              <a:ext uri="{FF2B5EF4-FFF2-40B4-BE49-F238E27FC236}">
                <a16:creationId xmlns:a16="http://schemas.microsoft.com/office/drawing/2014/main" id="{5BB49E11-2964-4496-8CE6-5FF9CB48D5B4}"/>
              </a:ext>
            </a:extLst>
          </p:cNvPr>
          <p:cNvPicPr>
            <a:picLocks noChangeAspect="1"/>
          </p:cNvPicPr>
          <p:nvPr/>
        </p:nvPicPr>
        <p:blipFill>
          <a:blip r:embed="rId4"/>
          <a:stretch>
            <a:fillRect/>
          </a:stretch>
        </p:blipFill>
        <p:spPr>
          <a:xfrm>
            <a:off x="5756220" y="2461340"/>
            <a:ext cx="2025615" cy="4208779"/>
          </a:xfrm>
          <a:prstGeom prst="rect">
            <a:avLst/>
          </a:prstGeom>
        </p:spPr>
      </p:pic>
      <p:pic>
        <p:nvPicPr>
          <p:cNvPr id="7" name="图片 6">
            <a:extLst>
              <a:ext uri="{FF2B5EF4-FFF2-40B4-BE49-F238E27FC236}">
                <a16:creationId xmlns:a16="http://schemas.microsoft.com/office/drawing/2014/main" id="{CCFAFBE3-6074-4ADE-8854-9272D2A7C9AE}"/>
              </a:ext>
            </a:extLst>
          </p:cNvPr>
          <p:cNvPicPr>
            <a:picLocks noChangeAspect="1"/>
          </p:cNvPicPr>
          <p:nvPr/>
        </p:nvPicPr>
        <p:blipFill>
          <a:blip r:embed="rId5"/>
          <a:stretch>
            <a:fillRect/>
          </a:stretch>
        </p:blipFill>
        <p:spPr>
          <a:xfrm>
            <a:off x="8353891" y="2461340"/>
            <a:ext cx="2025616" cy="4208780"/>
          </a:xfrm>
          <a:prstGeom prst="rect">
            <a:avLst/>
          </a:prstGeom>
        </p:spPr>
      </p:pic>
      <p:sp>
        <p:nvSpPr>
          <p:cNvPr id="8" name="文本框 7">
            <a:extLst>
              <a:ext uri="{FF2B5EF4-FFF2-40B4-BE49-F238E27FC236}">
                <a16:creationId xmlns:a16="http://schemas.microsoft.com/office/drawing/2014/main" id="{DDDD3CBB-581C-41F9-B2E1-6831E738A4D4}"/>
              </a:ext>
            </a:extLst>
          </p:cNvPr>
          <p:cNvSpPr txBox="1"/>
          <p:nvPr/>
        </p:nvSpPr>
        <p:spPr>
          <a:xfrm>
            <a:off x="10652289" y="3582186"/>
            <a:ext cx="1273567" cy="1754326"/>
          </a:xfrm>
          <a:prstGeom prst="rect">
            <a:avLst/>
          </a:prstGeom>
          <a:noFill/>
        </p:spPr>
        <p:txBody>
          <a:bodyPr wrap="square" rtlCol="0">
            <a:spAutoFit/>
          </a:bodyPr>
          <a:lstStyle/>
          <a:p>
            <a:r>
              <a:rPr lang="en-US" altLang="zh-CN" dirty="0"/>
              <a:t>From: </a:t>
            </a:r>
            <a:r>
              <a:rPr lang="zh-CN" altLang="en-US" dirty="0"/>
              <a:t>软件绿色联盟公众号、方舟编译器社区公众号</a:t>
            </a:r>
          </a:p>
        </p:txBody>
      </p:sp>
    </p:spTree>
    <p:extLst>
      <p:ext uri="{BB962C8B-B14F-4D97-AF65-F5344CB8AC3E}">
        <p14:creationId xmlns:p14="http://schemas.microsoft.com/office/powerpoint/2010/main" val="20208214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57DBA3-B281-3FB9-AF4B-D0AFCA779335}"/>
              </a:ext>
            </a:extLst>
          </p:cNvPr>
          <p:cNvSpPr>
            <a:spLocks noGrp="1"/>
          </p:cNvSpPr>
          <p:nvPr>
            <p:ph type="title"/>
          </p:nvPr>
        </p:nvSpPr>
        <p:spPr/>
        <p:txBody>
          <a:bodyPr/>
          <a:lstStyle/>
          <a:p>
            <a:r>
              <a:rPr lang="zh-CN" altLang="en-US" dirty="0"/>
              <a:t>目录</a:t>
            </a:r>
          </a:p>
        </p:txBody>
      </p:sp>
      <p:sp>
        <p:nvSpPr>
          <p:cNvPr id="3" name="内容占位符 2">
            <a:extLst>
              <a:ext uri="{FF2B5EF4-FFF2-40B4-BE49-F238E27FC236}">
                <a16:creationId xmlns:a16="http://schemas.microsoft.com/office/drawing/2014/main" id="{521913E8-4390-84CA-2372-EE29A881D310}"/>
              </a:ext>
            </a:extLst>
          </p:cNvPr>
          <p:cNvSpPr>
            <a:spLocks noGrp="1"/>
          </p:cNvSpPr>
          <p:nvPr>
            <p:ph idx="1"/>
          </p:nvPr>
        </p:nvSpPr>
        <p:spPr/>
        <p:txBody>
          <a:bodyPr/>
          <a:lstStyle/>
          <a:p>
            <a:r>
              <a:rPr lang="zh-CN" altLang="en-US" dirty="0"/>
              <a:t>开源方舟编译器的发展历程</a:t>
            </a:r>
            <a:endParaRPr lang="en-US" altLang="zh-CN" dirty="0"/>
          </a:p>
          <a:p>
            <a:r>
              <a:rPr lang="zh-CN" altLang="en-US" dirty="0"/>
              <a:t>我们所参与的社区工作</a:t>
            </a:r>
            <a:endParaRPr lang="en-US" altLang="zh-CN" dirty="0"/>
          </a:p>
          <a:p>
            <a:r>
              <a:rPr lang="zh-CN" altLang="en-US" dirty="0">
                <a:solidFill>
                  <a:srgbClr val="FF0000"/>
                </a:solidFill>
              </a:rPr>
              <a:t>关于开源社区建设的思考</a:t>
            </a:r>
          </a:p>
        </p:txBody>
      </p:sp>
    </p:spTree>
    <p:extLst>
      <p:ext uri="{BB962C8B-B14F-4D97-AF65-F5344CB8AC3E}">
        <p14:creationId xmlns:p14="http://schemas.microsoft.com/office/powerpoint/2010/main" val="42914336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F53107-0692-3255-C659-6D4B53E401E3}"/>
              </a:ext>
            </a:extLst>
          </p:cNvPr>
          <p:cNvSpPr>
            <a:spLocks noGrp="1"/>
          </p:cNvSpPr>
          <p:nvPr>
            <p:ph type="title"/>
          </p:nvPr>
        </p:nvSpPr>
        <p:spPr/>
        <p:txBody>
          <a:bodyPr/>
          <a:lstStyle/>
          <a:p>
            <a:r>
              <a:rPr lang="zh-CN" altLang="en-US" dirty="0"/>
              <a:t>开源前的宣传策略和实际的宣发执行</a:t>
            </a:r>
          </a:p>
        </p:txBody>
      </p:sp>
      <p:sp>
        <p:nvSpPr>
          <p:cNvPr id="3" name="内容占位符 2">
            <a:extLst>
              <a:ext uri="{FF2B5EF4-FFF2-40B4-BE49-F238E27FC236}">
                <a16:creationId xmlns:a16="http://schemas.microsoft.com/office/drawing/2014/main" id="{D45BA482-A7E3-1C71-2503-4AFD7A3A3F2A}"/>
              </a:ext>
            </a:extLst>
          </p:cNvPr>
          <p:cNvSpPr>
            <a:spLocks noGrp="1"/>
          </p:cNvSpPr>
          <p:nvPr>
            <p:ph idx="1"/>
          </p:nvPr>
        </p:nvSpPr>
        <p:spPr/>
        <p:txBody>
          <a:bodyPr/>
          <a:lstStyle/>
          <a:p>
            <a:pPr marL="0" indent="0">
              <a:buNone/>
            </a:pPr>
            <a:r>
              <a:rPr lang="zh-CN" altLang="en-US" dirty="0"/>
              <a:t>整体宣传策略的制定</a:t>
            </a:r>
            <a:endParaRPr lang="en-US" altLang="zh-CN" dirty="0"/>
          </a:p>
          <a:p>
            <a:pPr marL="0" indent="0">
              <a:buNone/>
            </a:pPr>
            <a:r>
              <a:rPr lang="zh-CN" altLang="en-US" dirty="0"/>
              <a:t>宣发的具体落地</a:t>
            </a:r>
            <a:endParaRPr lang="en-US" altLang="zh-CN" dirty="0"/>
          </a:p>
          <a:p>
            <a:pPr marL="0" indent="0">
              <a:buNone/>
            </a:pPr>
            <a:r>
              <a:rPr lang="zh-CN" altLang="en-US" dirty="0"/>
              <a:t>宣发的度的把握</a:t>
            </a:r>
            <a:endParaRPr lang="en-US" altLang="zh-CN" dirty="0"/>
          </a:p>
        </p:txBody>
      </p:sp>
    </p:spTree>
    <p:extLst>
      <p:ext uri="{BB962C8B-B14F-4D97-AF65-F5344CB8AC3E}">
        <p14:creationId xmlns:p14="http://schemas.microsoft.com/office/powerpoint/2010/main" val="14432714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5DEAD-F543-9582-CC34-6B1F73AF5158}"/>
              </a:ext>
            </a:extLst>
          </p:cNvPr>
          <p:cNvSpPr>
            <a:spLocks noGrp="1"/>
          </p:cNvSpPr>
          <p:nvPr>
            <p:ph type="title"/>
          </p:nvPr>
        </p:nvSpPr>
        <p:spPr/>
        <p:txBody>
          <a:bodyPr/>
          <a:lstStyle/>
          <a:p>
            <a:r>
              <a:rPr lang="zh-CN" altLang="en-US" dirty="0"/>
              <a:t>开源基础设施的选择</a:t>
            </a:r>
          </a:p>
        </p:txBody>
      </p:sp>
      <p:sp>
        <p:nvSpPr>
          <p:cNvPr id="3" name="内容占位符 2">
            <a:extLst>
              <a:ext uri="{FF2B5EF4-FFF2-40B4-BE49-F238E27FC236}">
                <a16:creationId xmlns:a16="http://schemas.microsoft.com/office/drawing/2014/main" id="{C59FEC27-E5BB-C9A6-5ED1-B59D53325673}"/>
              </a:ext>
            </a:extLst>
          </p:cNvPr>
          <p:cNvSpPr>
            <a:spLocks noGrp="1"/>
          </p:cNvSpPr>
          <p:nvPr>
            <p:ph idx="1"/>
          </p:nvPr>
        </p:nvSpPr>
        <p:spPr/>
        <p:txBody>
          <a:bodyPr/>
          <a:lstStyle/>
          <a:p>
            <a:pPr marL="0" indent="0">
              <a:buNone/>
            </a:pPr>
            <a:r>
              <a:rPr lang="zh-CN" altLang="en-US" dirty="0"/>
              <a:t>公有设施还是私有设施</a:t>
            </a:r>
            <a:endParaRPr lang="en-US" altLang="zh-CN" dirty="0"/>
          </a:p>
          <a:p>
            <a:pPr marL="0" indent="0">
              <a:buNone/>
            </a:pPr>
            <a:r>
              <a:rPr lang="zh-CN" altLang="en-US" dirty="0"/>
              <a:t>稳定性</a:t>
            </a:r>
            <a:endParaRPr lang="en-US" altLang="zh-CN" dirty="0"/>
          </a:p>
          <a:p>
            <a:pPr marL="0" indent="0">
              <a:buNone/>
            </a:pPr>
            <a:r>
              <a:rPr lang="zh-CN" altLang="en-US" dirty="0"/>
              <a:t>安全性</a:t>
            </a:r>
            <a:endParaRPr lang="en-US" altLang="zh-CN" dirty="0"/>
          </a:p>
          <a:p>
            <a:pPr marL="0" indent="0">
              <a:buNone/>
            </a:pPr>
            <a:r>
              <a:rPr lang="zh-CN" altLang="en-US" dirty="0"/>
              <a:t>方便性</a:t>
            </a:r>
          </a:p>
        </p:txBody>
      </p:sp>
    </p:spTree>
    <p:extLst>
      <p:ext uri="{BB962C8B-B14F-4D97-AF65-F5344CB8AC3E}">
        <p14:creationId xmlns:p14="http://schemas.microsoft.com/office/powerpoint/2010/main" val="40282339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ECF493-E4DB-57CF-9BD9-DB4E43419B16}"/>
              </a:ext>
            </a:extLst>
          </p:cNvPr>
          <p:cNvSpPr>
            <a:spLocks noGrp="1"/>
          </p:cNvSpPr>
          <p:nvPr>
            <p:ph type="title"/>
          </p:nvPr>
        </p:nvSpPr>
        <p:spPr/>
        <p:txBody>
          <a:bodyPr/>
          <a:lstStyle/>
          <a:p>
            <a:r>
              <a:rPr lang="zh-CN" altLang="en-US" dirty="0"/>
              <a:t>开源社区参与者的体验</a:t>
            </a:r>
          </a:p>
        </p:txBody>
      </p:sp>
      <p:sp>
        <p:nvSpPr>
          <p:cNvPr id="3" name="内容占位符 2">
            <a:extLst>
              <a:ext uri="{FF2B5EF4-FFF2-40B4-BE49-F238E27FC236}">
                <a16:creationId xmlns:a16="http://schemas.microsoft.com/office/drawing/2014/main" id="{94570CE9-8815-345F-C683-3E1F9E7D6E12}"/>
              </a:ext>
            </a:extLst>
          </p:cNvPr>
          <p:cNvSpPr>
            <a:spLocks noGrp="1"/>
          </p:cNvSpPr>
          <p:nvPr>
            <p:ph idx="1"/>
          </p:nvPr>
        </p:nvSpPr>
        <p:spPr/>
        <p:txBody>
          <a:bodyPr/>
          <a:lstStyle/>
          <a:p>
            <a:pPr marL="0" indent="0">
              <a:buNone/>
            </a:pPr>
            <a:r>
              <a:rPr lang="zh-CN" altLang="en-US" dirty="0"/>
              <a:t>基础设施体验</a:t>
            </a:r>
            <a:endParaRPr lang="en-US" altLang="zh-CN" dirty="0"/>
          </a:p>
          <a:p>
            <a:pPr marL="0" indent="0">
              <a:buNone/>
            </a:pPr>
            <a:r>
              <a:rPr lang="zh-CN" altLang="en-US" dirty="0"/>
              <a:t>项目参与体验</a:t>
            </a:r>
            <a:endParaRPr lang="en-US" altLang="zh-CN" dirty="0"/>
          </a:p>
          <a:p>
            <a:pPr marL="0" indent="0">
              <a:buNone/>
            </a:pPr>
            <a:r>
              <a:rPr lang="zh-CN" altLang="en-US" dirty="0"/>
              <a:t>技术氛围</a:t>
            </a:r>
            <a:endParaRPr lang="en-US" altLang="zh-CN" dirty="0"/>
          </a:p>
          <a:p>
            <a:pPr marL="0" indent="0">
              <a:buNone/>
            </a:pPr>
            <a:r>
              <a:rPr lang="zh-CN" altLang="en-US" dirty="0"/>
              <a:t>社区发展</a:t>
            </a:r>
            <a:endParaRPr lang="en-US" altLang="zh-CN" dirty="0"/>
          </a:p>
          <a:p>
            <a:pPr marL="0" indent="0">
              <a:buNone/>
            </a:pPr>
            <a:r>
              <a:rPr lang="zh-CN" altLang="en-US" dirty="0"/>
              <a:t>内部人员对外部人员的友善度</a:t>
            </a:r>
          </a:p>
        </p:txBody>
      </p:sp>
    </p:spTree>
    <p:extLst>
      <p:ext uri="{BB962C8B-B14F-4D97-AF65-F5344CB8AC3E}">
        <p14:creationId xmlns:p14="http://schemas.microsoft.com/office/powerpoint/2010/main" val="7661654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9AF607-329A-4CDB-76DE-417963D69B64}"/>
              </a:ext>
            </a:extLst>
          </p:cNvPr>
          <p:cNvSpPr>
            <a:spLocks noGrp="1"/>
          </p:cNvSpPr>
          <p:nvPr>
            <p:ph type="title"/>
          </p:nvPr>
        </p:nvSpPr>
        <p:spPr/>
        <p:txBody>
          <a:bodyPr/>
          <a:lstStyle/>
          <a:p>
            <a:r>
              <a:rPr lang="zh-CN" altLang="en-US" dirty="0"/>
              <a:t>社区的技术发展</a:t>
            </a:r>
          </a:p>
        </p:txBody>
      </p:sp>
      <p:sp>
        <p:nvSpPr>
          <p:cNvPr id="3" name="内容占位符 2">
            <a:extLst>
              <a:ext uri="{FF2B5EF4-FFF2-40B4-BE49-F238E27FC236}">
                <a16:creationId xmlns:a16="http://schemas.microsoft.com/office/drawing/2014/main" id="{DF4FEFB6-6B89-7B65-D829-713B268FA1C0}"/>
              </a:ext>
            </a:extLst>
          </p:cNvPr>
          <p:cNvSpPr>
            <a:spLocks noGrp="1"/>
          </p:cNvSpPr>
          <p:nvPr>
            <p:ph idx="1"/>
          </p:nvPr>
        </p:nvSpPr>
        <p:spPr/>
        <p:txBody>
          <a:bodyPr/>
          <a:lstStyle/>
          <a:p>
            <a:pPr marL="0" indent="0">
              <a:buNone/>
            </a:pPr>
            <a:r>
              <a:rPr lang="zh-CN" altLang="en-US" dirty="0"/>
              <a:t>简单、明了、清晰的入门技术手册</a:t>
            </a:r>
            <a:endParaRPr lang="en-US" altLang="zh-CN" dirty="0"/>
          </a:p>
          <a:p>
            <a:pPr marL="0" indent="0">
              <a:buNone/>
            </a:pPr>
            <a:r>
              <a:rPr lang="zh-CN" altLang="en-US" dirty="0"/>
              <a:t>清晰且稳定的演示例子</a:t>
            </a:r>
            <a:endParaRPr lang="en-US" altLang="zh-CN" dirty="0"/>
          </a:p>
          <a:p>
            <a:pPr marL="0" indent="0">
              <a:buNone/>
            </a:pPr>
            <a:r>
              <a:rPr lang="zh-CN" altLang="en-US" dirty="0"/>
              <a:t>各大技术平台的关于技术讨论话题</a:t>
            </a:r>
            <a:endParaRPr lang="en-US" altLang="zh-CN" dirty="0"/>
          </a:p>
          <a:p>
            <a:pPr marL="0" indent="0">
              <a:buNone/>
            </a:pPr>
            <a:r>
              <a:rPr lang="zh-CN" altLang="en-US" dirty="0"/>
              <a:t>社区相关书籍的编写和发布</a:t>
            </a:r>
            <a:endParaRPr lang="en-US" altLang="zh-CN" dirty="0"/>
          </a:p>
          <a:p>
            <a:pPr marL="0" indent="0">
              <a:buNone/>
            </a:pPr>
            <a:r>
              <a:rPr lang="zh-CN" altLang="en-US" dirty="0"/>
              <a:t>避免版本碎片化</a:t>
            </a:r>
          </a:p>
        </p:txBody>
      </p:sp>
    </p:spTree>
    <p:extLst>
      <p:ext uri="{BB962C8B-B14F-4D97-AF65-F5344CB8AC3E}">
        <p14:creationId xmlns:p14="http://schemas.microsoft.com/office/powerpoint/2010/main" val="12499735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CD84F7-59FB-0404-274A-9F59A2A2D5B0}"/>
              </a:ext>
            </a:extLst>
          </p:cNvPr>
          <p:cNvSpPr>
            <a:spLocks noGrp="1"/>
          </p:cNvSpPr>
          <p:nvPr>
            <p:ph type="title"/>
          </p:nvPr>
        </p:nvSpPr>
        <p:spPr/>
        <p:txBody>
          <a:bodyPr/>
          <a:lstStyle/>
          <a:p>
            <a:r>
              <a:rPr lang="zh-CN" altLang="en-US" dirty="0"/>
              <a:t>社区发展的节奏</a:t>
            </a:r>
          </a:p>
        </p:txBody>
      </p:sp>
      <p:sp>
        <p:nvSpPr>
          <p:cNvPr id="3" name="内容占位符 2">
            <a:extLst>
              <a:ext uri="{FF2B5EF4-FFF2-40B4-BE49-F238E27FC236}">
                <a16:creationId xmlns:a16="http://schemas.microsoft.com/office/drawing/2014/main" id="{946ED13F-AB5F-4DBE-713B-3A5B625A402A}"/>
              </a:ext>
            </a:extLst>
          </p:cNvPr>
          <p:cNvSpPr>
            <a:spLocks noGrp="1"/>
          </p:cNvSpPr>
          <p:nvPr>
            <p:ph idx="1"/>
          </p:nvPr>
        </p:nvSpPr>
        <p:spPr/>
        <p:txBody>
          <a:bodyPr/>
          <a:lstStyle/>
          <a:p>
            <a:pPr marL="0" indent="0">
              <a:buNone/>
            </a:pPr>
            <a:r>
              <a:rPr lang="zh-CN" altLang="en-US" dirty="0"/>
              <a:t>长期稳定的发展</a:t>
            </a:r>
            <a:endParaRPr lang="en-US" altLang="zh-CN" dirty="0"/>
          </a:p>
          <a:p>
            <a:pPr marL="0" indent="0">
              <a:buNone/>
            </a:pPr>
            <a:r>
              <a:rPr lang="zh-CN" altLang="en-US" dirty="0"/>
              <a:t>清晰的节点</a:t>
            </a:r>
            <a:endParaRPr lang="en-US" altLang="zh-CN" dirty="0"/>
          </a:p>
          <a:p>
            <a:pPr marL="0" indent="0">
              <a:buNone/>
            </a:pPr>
            <a:r>
              <a:rPr lang="zh-CN" altLang="en-US" dirty="0"/>
              <a:t>参与者的正反馈</a:t>
            </a:r>
            <a:endParaRPr lang="en-US" altLang="zh-CN" dirty="0"/>
          </a:p>
          <a:p>
            <a:pPr marL="0" indent="0">
              <a:buNone/>
            </a:pPr>
            <a:endParaRPr lang="en-US" altLang="zh-CN" dirty="0"/>
          </a:p>
        </p:txBody>
      </p:sp>
    </p:spTree>
    <p:extLst>
      <p:ext uri="{BB962C8B-B14F-4D97-AF65-F5344CB8AC3E}">
        <p14:creationId xmlns:p14="http://schemas.microsoft.com/office/powerpoint/2010/main" val="2234167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CE83BB-803B-5B01-1A0C-29E63F5E667E}"/>
              </a:ext>
            </a:extLst>
          </p:cNvPr>
          <p:cNvSpPr>
            <a:spLocks noGrp="1"/>
          </p:cNvSpPr>
          <p:nvPr>
            <p:ph type="title"/>
          </p:nvPr>
        </p:nvSpPr>
        <p:spPr/>
        <p:txBody>
          <a:bodyPr/>
          <a:lstStyle/>
          <a:p>
            <a:r>
              <a:rPr lang="zh-CN" altLang="en-US" dirty="0"/>
              <a:t>方舟编译器首次亮相</a:t>
            </a:r>
          </a:p>
        </p:txBody>
      </p:sp>
      <p:sp>
        <p:nvSpPr>
          <p:cNvPr id="3" name="内容占位符 2">
            <a:extLst>
              <a:ext uri="{FF2B5EF4-FFF2-40B4-BE49-F238E27FC236}">
                <a16:creationId xmlns:a16="http://schemas.microsoft.com/office/drawing/2014/main" id="{B72CC55C-884A-7C8E-9D2D-FFFE0C0F591C}"/>
              </a:ext>
            </a:extLst>
          </p:cNvPr>
          <p:cNvSpPr>
            <a:spLocks noGrp="1"/>
          </p:cNvSpPr>
          <p:nvPr>
            <p:ph idx="1"/>
          </p:nvPr>
        </p:nvSpPr>
        <p:spPr>
          <a:xfrm>
            <a:off x="8167143" y="1416552"/>
            <a:ext cx="3452144" cy="4351338"/>
          </a:xfrm>
        </p:spPr>
        <p:txBody>
          <a:bodyPr>
            <a:noAutofit/>
          </a:bodyPr>
          <a:lstStyle/>
          <a:p>
            <a:r>
              <a:rPr lang="zh-CN" altLang="en-US" sz="2400" dirty="0">
                <a:latin typeface="+mn-ea"/>
              </a:rPr>
              <a:t>方舟编译器首次亮相，就提出要在系统操作流畅度上可以提升</a:t>
            </a:r>
            <a:r>
              <a:rPr lang="en-US" altLang="zh-CN" sz="2400" dirty="0">
                <a:latin typeface="+mn-ea"/>
              </a:rPr>
              <a:t>24%</a:t>
            </a:r>
            <a:r>
              <a:rPr lang="zh-CN" altLang="en-US" sz="2400" dirty="0">
                <a:latin typeface="+mn-ea"/>
              </a:rPr>
              <a:t>，在系统响应上可以提升</a:t>
            </a:r>
            <a:r>
              <a:rPr lang="en-US" altLang="zh-CN" sz="2400" dirty="0">
                <a:latin typeface="+mn-ea"/>
              </a:rPr>
              <a:t>44%</a:t>
            </a:r>
            <a:r>
              <a:rPr lang="zh-CN" altLang="en-US" sz="2400" dirty="0">
                <a:latin typeface="+mn-ea"/>
              </a:rPr>
              <a:t>，在三方应用操作流畅度上可以提升</a:t>
            </a:r>
            <a:r>
              <a:rPr lang="en-US" altLang="zh-CN" sz="2400" dirty="0">
                <a:latin typeface="+mn-ea"/>
              </a:rPr>
              <a:t>60%</a:t>
            </a:r>
            <a:r>
              <a:rPr lang="zh-CN" altLang="en-US" sz="2400" dirty="0">
                <a:latin typeface="+mn-ea"/>
              </a:rPr>
              <a:t>。</a:t>
            </a:r>
            <a:endParaRPr lang="en-US" altLang="zh-CN" sz="2400" dirty="0">
              <a:latin typeface="+mn-ea"/>
            </a:endParaRPr>
          </a:p>
          <a:p>
            <a:r>
              <a:rPr lang="zh-CN" altLang="en-US" sz="2400" dirty="0">
                <a:latin typeface="+mn-ea"/>
              </a:rPr>
              <a:t>方舟编译器第一次亮相，就宣布将要进行开源。</a:t>
            </a:r>
          </a:p>
        </p:txBody>
      </p:sp>
      <p:sp>
        <p:nvSpPr>
          <p:cNvPr id="4" name="文本框 3">
            <a:extLst>
              <a:ext uri="{FF2B5EF4-FFF2-40B4-BE49-F238E27FC236}">
                <a16:creationId xmlns:a16="http://schemas.microsoft.com/office/drawing/2014/main" id="{9C18A8FC-1050-C52C-A51B-587F04E91E25}"/>
              </a:ext>
            </a:extLst>
          </p:cNvPr>
          <p:cNvSpPr txBox="1"/>
          <p:nvPr/>
        </p:nvSpPr>
        <p:spPr>
          <a:xfrm>
            <a:off x="791785" y="6037937"/>
            <a:ext cx="7375358" cy="369332"/>
          </a:xfrm>
          <a:prstGeom prst="rect">
            <a:avLst/>
          </a:prstGeom>
          <a:noFill/>
        </p:spPr>
        <p:txBody>
          <a:bodyPr wrap="square" rtlCol="0">
            <a:spAutoFit/>
          </a:bodyPr>
          <a:lstStyle/>
          <a:p>
            <a:r>
              <a:rPr lang="en-US" altLang="zh-CN" dirty="0"/>
              <a:t>From: https://www.sohu.com/a/307496386_793224</a:t>
            </a:r>
            <a:endParaRPr lang="zh-CN" altLang="en-US" dirty="0"/>
          </a:p>
        </p:txBody>
      </p:sp>
      <p:pic>
        <p:nvPicPr>
          <p:cNvPr id="5" name="Picture 2">
            <a:extLst>
              <a:ext uri="{FF2B5EF4-FFF2-40B4-BE49-F238E27FC236}">
                <a16:creationId xmlns:a16="http://schemas.microsoft.com/office/drawing/2014/main" id="{41D7AA04-E4FE-DA6B-96D6-52D578E6B4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3539" y="1479026"/>
            <a:ext cx="7058117" cy="4500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59873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9302B8-B917-1461-68B2-CB1B1218A351}"/>
              </a:ext>
            </a:extLst>
          </p:cNvPr>
          <p:cNvSpPr>
            <a:spLocks noGrp="1"/>
          </p:cNvSpPr>
          <p:nvPr>
            <p:ph type="title"/>
          </p:nvPr>
        </p:nvSpPr>
        <p:spPr/>
        <p:txBody>
          <a:bodyPr/>
          <a:lstStyle/>
          <a:p>
            <a:r>
              <a:rPr lang="zh-CN" altLang="en-US" dirty="0"/>
              <a:t>社区的运营</a:t>
            </a:r>
          </a:p>
        </p:txBody>
      </p:sp>
      <p:sp>
        <p:nvSpPr>
          <p:cNvPr id="3" name="内容占位符 2">
            <a:extLst>
              <a:ext uri="{FF2B5EF4-FFF2-40B4-BE49-F238E27FC236}">
                <a16:creationId xmlns:a16="http://schemas.microsoft.com/office/drawing/2014/main" id="{600AEFDF-9497-16B4-0F5C-DD439E59501E}"/>
              </a:ext>
            </a:extLst>
          </p:cNvPr>
          <p:cNvSpPr>
            <a:spLocks noGrp="1"/>
          </p:cNvSpPr>
          <p:nvPr>
            <p:ph idx="1"/>
          </p:nvPr>
        </p:nvSpPr>
        <p:spPr/>
        <p:txBody>
          <a:bodyPr/>
          <a:lstStyle/>
          <a:p>
            <a:pPr marL="0" indent="0">
              <a:buNone/>
            </a:pPr>
            <a:r>
              <a:rPr lang="zh-CN" altLang="en-US" dirty="0"/>
              <a:t>宣发（已经提过）</a:t>
            </a:r>
            <a:endParaRPr lang="en-US" altLang="zh-CN" dirty="0"/>
          </a:p>
          <a:p>
            <a:pPr marL="0" indent="0">
              <a:buNone/>
            </a:pPr>
            <a:r>
              <a:rPr lang="zh-CN" altLang="en-US" dirty="0"/>
              <a:t>社区凝聚力的维护</a:t>
            </a:r>
            <a:endParaRPr lang="en-US" altLang="zh-CN" dirty="0"/>
          </a:p>
          <a:p>
            <a:pPr marL="0" indent="0">
              <a:buNone/>
            </a:pPr>
            <a:r>
              <a:rPr lang="zh-CN" altLang="en-US" dirty="0"/>
              <a:t>技术开发论坛、会议</a:t>
            </a:r>
            <a:endParaRPr lang="en-US" altLang="zh-CN" dirty="0"/>
          </a:p>
          <a:p>
            <a:pPr marL="0" indent="0">
              <a:buNone/>
            </a:pPr>
            <a:r>
              <a:rPr lang="zh-CN" altLang="en-US" dirty="0"/>
              <a:t>对新人的吸引</a:t>
            </a:r>
            <a:endParaRPr lang="en-US" altLang="zh-CN" dirty="0"/>
          </a:p>
          <a:p>
            <a:pPr marL="0" indent="0">
              <a:buNone/>
            </a:pPr>
            <a:r>
              <a:rPr lang="zh-CN" altLang="en-US" dirty="0"/>
              <a:t>高校合作</a:t>
            </a:r>
            <a:endParaRPr lang="en-US" altLang="zh-CN" dirty="0"/>
          </a:p>
          <a:p>
            <a:pPr marL="0" indent="0">
              <a:buNone/>
            </a:pPr>
            <a:r>
              <a:rPr lang="zh-CN" altLang="en-US" dirty="0"/>
              <a:t>科研机构互动</a:t>
            </a:r>
            <a:endParaRPr lang="en-US" altLang="zh-CN" dirty="0"/>
          </a:p>
          <a:p>
            <a:pPr marL="0" indent="0">
              <a:buNone/>
            </a:pPr>
            <a:r>
              <a:rPr lang="zh-CN" altLang="en-US" dirty="0"/>
              <a:t>同行业竞品的相处</a:t>
            </a:r>
          </a:p>
          <a:p>
            <a:pPr marL="0" indent="0">
              <a:buNone/>
            </a:pPr>
            <a:endParaRPr lang="zh-CN" altLang="en-US" dirty="0"/>
          </a:p>
        </p:txBody>
      </p:sp>
    </p:spTree>
    <p:extLst>
      <p:ext uri="{BB962C8B-B14F-4D97-AF65-F5344CB8AC3E}">
        <p14:creationId xmlns:p14="http://schemas.microsoft.com/office/powerpoint/2010/main" val="37760966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B9F58E-5BAF-7732-7960-A5D10E8CEDC0}"/>
              </a:ext>
            </a:extLst>
          </p:cNvPr>
          <p:cNvSpPr>
            <a:spLocks noGrp="1"/>
          </p:cNvSpPr>
          <p:nvPr>
            <p:ph type="title"/>
          </p:nvPr>
        </p:nvSpPr>
        <p:spPr>
          <a:xfrm>
            <a:off x="838200" y="2766218"/>
            <a:ext cx="10515600" cy="1325563"/>
          </a:xfrm>
        </p:spPr>
        <p:txBody>
          <a:bodyPr/>
          <a:lstStyle/>
          <a:p>
            <a:pPr algn="ctr"/>
            <a:r>
              <a:rPr lang="zh-CN" altLang="en-US" dirty="0"/>
              <a:t>谢  谢</a:t>
            </a:r>
          </a:p>
        </p:txBody>
      </p:sp>
    </p:spTree>
    <p:extLst>
      <p:ext uri="{BB962C8B-B14F-4D97-AF65-F5344CB8AC3E}">
        <p14:creationId xmlns:p14="http://schemas.microsoft.com/office/powerpoint/2010/main" val="407819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907F57-1E17-D44B-99DA-9C7253C2831B}"/>
              </a:ext>
            </a:extLst>
          </p:cNvPr>
          <p:cNvSpPr>
            <a:spLocks noGrp="1"/>
          </p:cNvSpPr>
          <p:nvPr>
            <p:ph type="title"/>
          </p:nvPr>
        </p:nvSpPr>
        <p:spPr/>
        <p:txBody>
          <a:bodyPr/>
          <a:lstStyle/>
          <a:p>
            <a:r>
              <a:rPr lang="en-US" altLang="zh-CN" dirty="0"/>
              <a:t>2019</a:t>
            </a:r>
            <a:r>
              <a:rPr lang="zh-CN" altLang="en-US" dirty="0"/>
              <a:t>年</a:t>
            </a:r>
            <a:r>
              <a:rPr lang="en-US" altLang="zh-CN" dirty="0"/>
              <a:t>4</a:t>
            </a:r>
            <a:r>
              <a:rPr lang="zh-CN" altLang="en-US" dirty="0"/>
              <a:t>月</a:t>
            </a:r>
            <a:r>
              <a:rPr lang="en-US" altLang="zh-CN" dirty="0"/>
              <a:t>25</a:t>
            </a:r>
            <a:r>
              <a:rPr lang="zh-CN" altLang="en-US" dirty="0"/>
              <a:t>日 华为</a:t>
            </a:r>
            <a:r>
              <a:rPr lang="en-US" altLang="zh-CN" dirty="0"/>
              <a:t>EMUI</a:t>
            </a:r>
            <a:r>
              <a:rPr lang="zh-CN" altLang="en-US" dirty="0"/>
              <a:t>软件沟通会</a:t>
            </a:r>
          </a:p>
        </p:txBody>
      </p:sp>
      <p:sp>
        <p:nvSpPr>
          <p:cNvPr id="3" name="内容占位符 2">
            <a:extLst>
              <a:ext uri="{FF2B5EF4-FFF2-40B4-BE49-F238E27FC236}">
                <a16:creationId xmlns:a16="http://schemas.microsoft.com/office/drawing/2014/main" id="{093AD6D8-E200-C330-D626-25584E796C6E}"/>
              </a:ext>
            </a:extLst>
          </p:cNvPr>
          <p:cNvSpPr>
            <a:spLocks noGrp="1"/>
          </p:cNvSpPr>
          <p:nvPr>
            <p:ph idx="1"/>
          </p:nvPr>
        </p:nvSpPr>
        <p:spPr>
          <a:xfrm>
            <a:off x="8178083" y="1690687"/>
            <a:ext cx="3660028" cy="3545271"/>
          </a:xfrm>
        </p:spPr>
        <p:txBody>
          <a:bodyPr>
            <a:normAutofit/>
          </a:bodyPr>
          <a:lstStyle/>
          <a:p>
            <a:pPr marL="0" indent="0">
              <a:buNone/>
            </a:pPr>
            <a:r>
              <a:rPr lang="zh-CN" altLang="en-US" sz="2400" dirty="0">
                <a:latin typeface="+mn-ea"/>
              </a:rPr>
              <a:t>华为又召开了一个华为</a:t>
            </a:r>
            <a:r>
              <a:rPr lang="en-US" altLang="zh-CN" sz="2400" dirty="0">
                <a:latin typeface="+mn-ea"/>
              </a:rPr>
              <a:t>EMUI</a:t>
            </a:r>
            <a:r>
              <a:rPr lang="zh-CN" altLang="en-US" sz="2400" dirty="0">
                <a:latin typeface="+mn-ea"/>
              </a:rPr>
              <a:t>软件沟通会，其中一项重要的议程就是介绍方舟编译器。其中专门介绍了方舟编译器与</a:t>
            </a:r>
            <a:r>
              <a:rPr lang="en-US" altLang="zh-CN" sz="2400" dirty="0">
                <a:latin typeface="+mn-ea"/>
              </a:rPr>
              <a:t>ART</a:t>
            </a:r>
            <a:r>
              <a:rPr lang="zh-CN" altLang="en-US" sz="2400" dirty="0">
                <a:latin typeface="+mn-ea"/>
              </a:rPr>
              <a:t>相比的性能优势。</a:t>
            </a:r>
          </a:p>
        </p:txBody>
      </p:sp>
      <p:sp>
        <p:nvSpPr>
          <p:cNvPr id="4" name="文本框 3">
            <a:extLst>
              <a:ext uri="{FF2B5EF4-FFF2-40B4-BE49-F238E27FC236}">
                <a16:creationId xmlns:a16="http://schemas.microsoft.com/office/drawing/2014/main" id="{02C67455-B8FC-5A78-476F-21849058FF88}"/>
              </a:ext>
            </a:extLst>
          </p:cNvPr>
          <p:cNvSpPr txBox="1"/>
          <p:nvPr/>
        </p:nvSpPr>
        <p:spPr>
          <a:xfrm>
            <a:off x="353889" y="5492396"/>
            <a:ext cx="4340007" cy="369332"/>
          </a:xfrm>
          <a:prstGeom prst="rect">
            <a:avLst/>
          </a:prstGeom>
          <a:noFill/>
        </p:spPr>
        <p:txBody>
          <a:bodyPr wrap="square" rtlCol="0">
            <a:spAutoFit/>
          </a:bodyPr>
          <a:lstStyle/>
          <a:p>
            <a:r>
              <a:rPr lang="en-US" altLang="zh-CN" dirty="0"/>
              <a:t>From: https://zhidx.com/p/146372.html</a:t>
            </a:r>
            <a:endParaRPr lang="zh-CN" altLang="en-US" dirty="0"/>
          </a:p>
        </p:txBody>
      </p:sp>
      <p:pic>
        <p:nvPicPr>
          <p:cNvPr id="3076" name="Picture 4" descr="华为王成录：解密方舟编译器和EMUI未来四大演进方向！">
            <a:extLst>
              <a:ext uri="{FF2B5EF4-FFF2-40B4-BE49-F238E27FC236}">
                <a16:creationId xmlns:a16="http://schemas.microsoft.com/office/drawing/2014/main" id="{A7BEF904-3952-F33B-7F99-308A9D6DE8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3889" y="1582614"/>
            <a:ext cx="7664695" cy="3606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142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907F57-1E17-D44B-99DA-9C7253C2831B}"/>
              </a:ext>
            </a:extLst>
          </p:cNvPr>
          <p:cNvSpPr>
            <a:spLocks noGrp="1"/>
          </p:cNvSpPr>
          <p:nvPr>
            <p:ph type="title"/>
          </p:nvPr>
        </p:nvSpPr>
        <p:spPr/>
        <p:txBody>
          <a:bodyPr/>
          <a:lstStyle/>
          <a:p>
            <a:r>
              <a:rPr lang="en-US" altLang="zh-CN" dirty="0"/>
              <a:t>2019</a:t>
            </a:r>
            <a:r>
              <a:rPr lang="zh-CN" altLang="en-US" dirty="0"/>
              <a:t>年</a:t>
            </a:r>
            <a:r>
              <a:rPr lang="en-US" altLang="zh-CN" dirty="0"/>
              <a:t>4</a:t>
            </a:r>
            <a:r>
              <a:rPr lang="zh-CN" altLang="en-US" dirty="0"/>
              <a:t>月</a:t>
            </a:r>
            <a:r>
              <a:rPr lang="en-US" altLang="zh-CN" dirty="0"/>
              <a:t>25</a:t>
            </a:r>
            <a:r>
              <a:rPr lang="zh-CN" altLang="en-US" dirty="0"/>
              <a:t>日 华为</a:t>
            </a:r>
            <a:r>
              <a:rPr lang="en-US" altLang="zh-CN" dirty="0"/>
              <a:t>EMUI</a:t>
            </a:r>
            <a:r>
              <a:rPr lang="zh-CN" altLang="en-US" dirty="0"/>
              <a:t>软件沟通会</a:t>
            </a:r>
          </a:p>
        </p:txBody>
      </p:sp>
      <p:sp>
        <p:nvSpPr>
          <p:cNvPr id="3" name="内容占位符 2">
            <a:extLst>
              <a:ext uri="{FF2B5EF4-FFF2-40B4-BE49-F238E27FC236}">
                <a16:creationId xmlns:a16="http://schemas.microsoft.com/office/drawing/2014/main" id="{093AD6D8-E200-C330-D626-25584E796C6E}"/>
              </a:ext>
            </a:extLst>
          </p:cNvPr>
          <p:cNvSpPr>
            <a:spLocks noGrp="1"/>
          </p:cNvSpPr>
          <p:nvPr>
            <p:ph idx="1"/>
          </p:nvPr>
        </p:nvSpPr>
        <p:spPr>
          <a:xfrm>
            <a:off x="7303167" y="1386160"/>
            <a:ext cx="4607329" cy="4913011"/>
          </a:xfrm>
        </p:spPr>
        <p:txBody>
          <a:bodyPr>
            <a:normAutofit/>
          </a:bodyPr>
          <a:lstStyle/>
          <a:p>
            <a:r>
              <a:rPr lang="zh-CN" altLang="en-US" sz="2400" dirty="0">
                <a:latin typeface="+mn-ea"/>
              </a:rPr>
              <a:t>华为又召开了一个华为</a:t>
            </a:r>
            <a:r>
              <a:rPr lang="en-US" altLang="zh-CN" sz="2400" dirty="0">
                <a:latin typeface="+mn-ea"/>
              </a:rPr>
              <a:t>EMUI</a:t>
            </a:r>
            <a:r>
              <a:rPr lang="zh-CN" altLang="en-US" sz="2400" dirty="0">
                <a:latin typeface="+mn-ea"/>
              </a:rPr>
              <a:t>软件沟通会，其中一项重要的议程就是介绍方舟编译器。在方舟编译器的议程之中，对于方舟编译器的开源过程也第一次系统的进行了介绍。其将方舟编译器的开源分为三个步骤：</a:t>
            </a:r>
            <a:endParaRPr lang="en-US" altLang="zh-CN" sz="2400" dirty="0">
              <a:latin typeface="+mn-ea"/>
            </a:endParaRPr>
          </a:p>
          <a:p>
            <a:pPr marL="457200" indent="-457200">
              <a:buFont typeface="+mj-lt"/>
              <a:buAutoNum type="arabicPeriod"/>
            </a:pPr>
            <a:r>
              <a:rPr lang="zh-CN" altLang="en-US" sz="1900" dirty="0">
                <a:latin typeface="+mn-ea"/>
              </a:rPr>
              <a:t>第一步，在</a:t>
            </a:r>
            <a:r>
              <a:rPr lang="en-US" altLang="zh-CN" sz="1900" dirty="0">
                <a:latin typeface="+mn-ea"/>
              </a:rPr>
              <a:t>P30</a:t>
            </a:r>
            <a:r>
              <a:rPr lang="zh-CN" altLang="en-US" sz="1900" dirty="0">
                <a:latin typeface="+mn-ea"/>
              </a:rPr>
              <a:t>发布会上宣布方舟编译器开源；</a:t>
            </a:r>
            <a:endParaRPr lang="en-US" altLang="zh-CN" sz="1900" dirty="0">
              <a:latin typeface="+mn-ea"/>
            </a:endParaRPr>
          </a:p>
          <a:p>
            <a:pPr marL="457200" indent="-457200">
              <a:buFont typeface="+mj-lt"/>
              <a:buAutoNum type="arabicPeriod"/>
            </a:pPr>
            <a:r>
              <a:rPr lang="zh-CN" altLang="en-US" sz="1900" dirty="0">
                <a:latin typeface="+mn-ea"/>
              </a:rPr>
              <a:t>第二步，在</a:t>
            </a:r>
            <a:r>
              <a:rPr lang="en-US" altLang="zh-CN" sz="1900" dirty="0">
                <a:latin typeface="+mn-ea"/>
              </a:rPr>
              <a:t>2019</a:t>
            </a:r>
            <a:r>
              <a:rPr lang="zh-CN" altLang="en-US" sz="1900" dirty="0">
                <a:latin typeface="+mn-ea"/>
              </a:rPr>
              <a:t>年</a:t>
            </a:r>
            <a:r>
              <a:rPr lang="en-US" altLang="zh-CN" sz="1900" dirty="0">
                <a:latin typeface="+mn-ea"/>
              </a:rPr>
              <a:t>8</a:t>
            </a:r>
            <a:r>
              <a:rPr lang="zh-CN" altLang="en-US" sz="1900" dirty="0">
                <a:latin typeface="+mn-ea"/>
              </a:rPr>
              <a:t>月的华为开发者大会时对方舟编译器的框架代码开源，让开发者可以研究参考；</a:t>
            </a:r>
            <a:endParaRPr lang="en-US" altLang="zh-CN" sz="1900" dirty="0">
              <a:latin typeface="+mn-ea"/>
            </a:endParaRPr>
          </a:p>
          <a:p>
            <a:pPr marL="457200" indent="-457200">
              <a:buFont typeface="+mj-lt"/>
              <a:buAutoNum type="arabicPeriod"/>
            </a:pPr>
            <a:r>
              <a:rPr lang="zh-CN" altLang="en-US" sz="1900" dirty="0">
                <a:latin typeface="+mn-ea"/>
              </a:rPr>
              <a:t>第三步，在</a:t>
            </a:r>
            <a:r>
              <a:rPr lang="en-US" altLang="zh-CN" sz="1900" dirty="0">
                <a:latin typeface="+mn-ea"/>
              </a:rPr>
              <a:t>2019</a:t>
            </a:r>
            <a:r>
              <a:rPr lang="zh-CN" altLang="en-US" sz="1900" dirty="0">
                <a:latin typeface="+mn-ea"/>
              </a:rPr>
              <a:t>年</a:t>
            </a:r>
            <a:r>
              <a:rPr lang="en-US" altLang="zh-CN" sz="1900" dirty="0">
                <a:latin typeface="+mn-ea"/>
              </a:rPr>
              <a:t>11</a:t>
            </a:r>
            <a:r>
              <a:rPr lang="zh-CN" altLang="en-US" sz="1900" dirty="0">
                <a:latin typeface="+mn-ea"/>
              </a:rPr>
              <a:t>月的绿盟开发者大会的时候，对完整的方舟编译器代码开源，使得开发者可以编译使用</a:t>
            </a:r>
            <a:r>
              <a:rPr lang="zh-CN" altLang="en-US" sz="2000" dirty="0"/>
              <a:t>。</a:t>
            </a:r>
          </a:p>
        </p:txBody>
      </p:sp>
      <p:pic>
        <p:nvPicPr>
          <p:cNvPr id="3074" name="Picture 2" descr="华为王成录：解密方舟编译器和EMUI未来四大演进方向！">
            <a:extLst>
              <a:ext uri="{FF2B5EF4-FFF2-40B4-BE49-F238E27FC236}">
                <a16:creationId xmlns:a16="http://schemas.microsoft.com/office/drawing/2014/main" id="{2044158C-1E0D-A261-E63A-CC495BDF0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947" y="1534027"/>
            <a:ext cx="6845969" cy="5134477"/>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7348B96D-3890-50CF-9D81-24ADFDB8AED2}"/>
              </a:ext>
            </a:extLst>
          </p:cNvPr>
          <p:cNvSpPr txBox="1"/>
          <p:nvPr/>
        </p:nvSpPr>
        <p:spPr>
          <a:xfrm>
            <a:off x="7491046" y="6299172"/>
            <a:ext cx="4340007" cy="369332"/>
          </a:xfrm>
          <a:prstGeom prst="rect">
            <a:avLst/>
          </a:prstGeom>
          <a:noFill/>
        </p:spPr>
        <p:txBody>
          <a:bodyPr wrap="square" rtlCol="0">
            <a:spAutoFit/>
          </a:bodyPr>
          <a:lstStyle/>
          <a:p>
            <a:r>
              <a:rPr lang="en-US" altLang="zh-CN" dirty="0"/>
              <a:t>From: https://zhidx.com/p/146372.html</a:t>
            </a:r>
            <a:endParaRPr lang="zh-CN" altLang="en-US" dirty="0"/>
          </a:p>
        </p:txBody>
      </p:sp>
    </p:spTree>
    <p:extLst>
      <p:ext uri="{BB962C8B-B14F-4D97-AF65-F5344CB8AC3E}">
        <p14:creationId xmlns:p14="http://schemas.microsoft.com/office/powerpoint/2010/main" val="2251956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62CE69-078E-81C2-AE50-8210C838365C}"/>
              </a:ext>
            </a:extLst>
          </p:cNvPr>
          <p:cNvSpPr>
            <a:spLocks noGrp="1"/>
          </p:cNvSpPr>
          <p:nvPr>
            <p:ph type="title"/>
          </p:nvPr>
        </p:nvSpPr>
        <p:spPr/>
        <p:txBody>
          <a:bodyPr/>
          <a:lstStyle/>
          <a:p>
            <a:r>
              <a:rPr lang="en-US" altLang="zh-CN" dirty="0"/>
              <a:t>2019</a:t>
            </a:r>
            <a:r>
              <a:rPr lang="zh-CN" altLang="en-US" dirty="0"/>
              <a:t>年</a:t>
            </a:r>
            <a:r>
              <a:rPr lang="en-US" altLang="zh-CN" dirty="0"/>
              <a:t>8</a:t>
            </a:r>
            <a:r>
              <a:rPr lang="zh-CN" altLang="en-US" dirty="0"/>
              <a:t>月</a:t>
            </a:r>
            <a:r>
              <a:rPr lang="en-US" altLang="zh-CN" dirty="0"/>
              <a:t>-</a:t>
            </a:r>
            <a:r>
              <a:rPr lang="zh-CN" altLang="en-US" dirty="0"/>
              <a:t>华为开发者大会</a:t>
            </a:r>
          </a:p>
        </p:txBody>
      </p:sp>
      <p:sp>
        <p:nvSpPr>
          <p:cNvPr id="3" name="内容占位符 2">
            <a:extLst>
              <a:ext uri="{FF2B5EF4-FFF2-40B4-BE49-F238E27FC236}">
                <a16:creationId xmlns:a16="http://schemas.microsoft.com/office/drawing/2014/main" id="{FA47B016-908C-5EB2-38C4-AF9137F1E3BA}"/>
              </a:ext>
            </a:extLst>
          </p:cNvPr>
          <p:cNvSpPr>
            <a:spLocks noGrp="1"/>
          </p:cNvSpPr>
          <p:nvPr>
            <p:ph idx="1"/>
          </p:nvPr>
        </p:nvSpPr>
        <p:spPr>
          <a:xfrm>
            <a:off x="838200" y="1761559"/>
            <a:ext cx="10515600" cy="4351338"/>
          </a:xfrm>
        </p:spPr>
        <p:txBody>
          <a:bodyPr/>
          <a:lstStyle/>
          <a:p>
            <a:r>
              <a:rPr lang="en-US" altLang="zh-CN" dirty="0"/>
              <a:t>2019</a:t>
            </a:r>
            <a:r>
              <a:rPr lang="zh-CN" altLang="en-US" dirty="0"/>
              <a:t>年</a:t>
            </a:r>
            <a:r>
              <a:rPr lang="en-US" altLang="zh-CN" dirty="0"/>
              <a:t>8</a:t>
            </a:r>
            <a:r>
              <a:rPr lang="zh-CN" altLang="en-US" dirty="0"/>
              <a:t>月，华为开发者大会正常召开，但是华为并没有开源方舟编译器。</a:t>
            </a:r>
            <a:endParaRPr lang="en-US" altLang="zh-CN" dirty="0"/>
          </a:p>
          <a:p>
            <a:pPr marL="0" indent="0">
              <a:buNone/>
            </a:pPr>
            <a:endParaRPr lang="zh-CN" altLang="en-US" dirty="0"/>
          </a:p>
        </p:txBody>
      </p:sp>
      <p:pic>
        <p:nvPicPr>
          <p:cNvPr id="2050" name="Picture 2">
            <a:extLst>
              <a:ext uri="{FF2B5EF4-FFF2-40B4-BE49-F238E27FC236}">
                <a16:creationId xmlns:a16="http://schemas.microsoft.com/office/drawing/2014/main" id="{132E210D-88E3-0FFC-70BF-8F4354C661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5219" y="2634876"/>
            <a:ext cx="6096000" cy="3952875"/>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86B0BF02-24E9-4EE5-53AC-78B9ABF99F72}"/>
              </a:ext>
            </a:extLst>
          </p:cNvPr>
          <p:cNvSpPr txBox="1"/>
          <p:nvPr/>
        </p:nvSpPr>
        <p:spPr>
          <a:xfrm>
            <a:off x="8235737" y="2681831"/>
            <a:ext cx="3221879" cy="1200329"/>
          </a:xfrm>
          <a:prstGeom prst="rect">
            <a:avLst/>
          </a:prstGeom>
          <a:noFill/>
        </p:spPr>
        <p:txBody>
          <a:bodyPr wrap="square" rtlCol="0">
            <a:spAutoFit/>
          </a:bodyPr>
          <a:lstStyle/>
          <a:p>
            <a:r>
              <a:rPr lang="en-US" altLang="zh-CN" dirty="0"/>
              <a:t>From: https://baijiahao.baidu.com/s?id=1639220719431739603&amp;wfr=spider&amp;for=pc</a:t>
            </a:r>
            <a:endParaRPr lang="zh-CN" altLang="en-US" dirty="0"/>
          </a:p>
        </p:txBody>
      </p:sp>
    </p:spTree>
    <p:extLst>
      <p:ext uri="{BB962C8B-B14F-4D97-AF65-F5344CB8AC3E}">
        <p14:creationId xmlns:p14="http://schemas.microsoft.com/office/powerpoint/2010/main" val="2166545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709CA3-CD3C-20BF-70FF-1B9ED2207CE3}"/>
              </a:ext>
            </a:extLst>
          </p:cNvPr>
          <p:cNvSpPr>
            <a:spLocks noGrp="1"/>
          </p:cNvSpPr>
          <p:nvPr>
            <p:ph type="title"/>
          </p:nvPr>
        </p:nvSpPr>
        <p:spPr/>
        <p:txBody>
          <a:bodyPr/>
          <a:lstStyle/>
          <a:p>
            <a:r>
              <a:rPr lang="en-US" altLang="zh-CN" dirty="0"/>
              <a:t>2019</a:t>
            </a:r>
            <a:r>
              <a:rPr lang="zh-CN" altLang="en-US" dirty="0"/>
              <a:t>年</a:t>
            </a:r>
            <a:r>
              <a:rPr lang="en-US" altLang="zh-CN" dirty="0"/>
              <a:t>8</a:t>
            </a:r>
            <a:r>
              <a:rPr lang="zh-CN" altLang="en-US" dirty="0"/>
              <a:t>月</a:t>
            </a:r>
            <a:r>
              <a:rPr lang="en-US" altLang="zh-CN" dirty="0"/>
              <a:t>31</a:t>
            </a:r>
            <a:r>
              <a:rPr lang="zh-CN" altLang="en-US" dirty="0"/>
              <a:t>日</a:t>
            </a:r>
            <a:r>
              <a:rPr lang="en-US" altLang="zh-CN" dirty="0"/>
              <a:t>-</a:t>
            </a:r>
            <a:r>
              <a:rPr lang="zh-CN" altLang="en-US" dirty="0"/>
              <a:t>方舟编译器第一次开源</a:t>
            </a:r>
          </a:p>
        </p:txBody>
      </p:sp>
      <p:sp>
        <p:nvSpPr>
          <p:cNvPr id="3" name="内容占位符 2">
            <a:extLst>
              <a:ext uri="{FF2B5EF4-FFF2-40B4-BE49-F238E27FC236}">
                <a16:creationId xmlns:a16="http://schemas.microsoft.com/office/drawing/2014/main" id="{B776E9FC-37DB-19E1-A648-FEE4FEEBBF5D}"/>
              </a:ext>
            </a:extLst>
          </p:cNvPr>
          <p:cNvSpPr>
            <a:spLocks noGrp="1"/>
          </p:cNvSpPr>
          <p:nvPr>
            <p:ph idx="1"/>
          </p:nvPr>
        </p:nvSpPr>
        <p:spPr/>
        <p:txBody>
          <a:bodyPr/>
          <a:lstStyle/>
          <a:p>
            <a:r>
              <a:rPr lang="zh-CN" altLang="en-US" dirty="0"/>
              <a:t>华为对方舟编译器的</a:t>
            </a:r>
            <a:r>
              <a:rPr lang="en-US" altLang="zh-CN" dirty="0"/>
              <a:t>IR</a:t>
            </a:r>
            <a:r>
              <a:rPr lang="zh-CN" altLang="en-US" dirty="0"/>
              <a:t>框架及部分代码进行了开源。</a:t>
            </a:r>
            <a:endParaRPr lang="en-US" altLang="zh-CN" dirty="0"/>
          </a:p>
          <a:p>
            <a:r>
              <a:rPr lang="zh-CN" altLang="en-US" dirty="0"/>
              <a:t>开源的代码只包含了</a:t>
            </a:r>
            <a:r>
              <a:rPr lang="en-US" altLang="zh-CN" dirty="0"/>
              <a:t>IR</a:t>
            </a:r>
            <a:r>
              <a:rPr lang="zh-CN" altLang="en-US" dirty="0"/>
              <a:t>框架及部分相关代码，所以前端、后端都是以可执行文件的形式给出的，并且编译出来的文件无法执行（缺乏运行所需的</a:t>
            </a:r>
            <a:r>
              <a:rPr lang="en-US" altLang="zh-CN" dirty="0"/>
              <a:t>Runtime</a:t>
            </a:r>
            <a:r>
              <a:rPr lang="zh-CN" altLang="en-US" dirty="0"/>
              <a:t>）。</a:t>
            </a:r>
            <a:endParaRPr lang="en-US" altLang="zh-CN" dirty="0"/>
          </a:p>
        </p:txBody>
      </p:sp>
      <p:sp>
        <p:nvSpPr>
          <p:cNvPr id="6" name="AutoShape 4">
            <a:extLst>
              <a:ext uri="{FF2B5EF4-FFF2-40B4-BE49-F238E27FC236}">
                <a16:creationId xmlns:a16="http://schemas.microsoft.com/office/drawing/2014/main" id="{B73FE328-FD51-A496-9BFF-4A789D3F759D}"/>
              </a:ext>
            </a:extLst>
          </p:cNvPr>
          <p:cNvSpPr>
            <a:spLocks noChangeAspect="1" noChangeArrowheads="1"/>
          </p:cNvSpPr>
          <p:nvPr/>
        </p:nvSpPr>
        <p:spPr bwMode="auto">
          <a:xfrm>
            <a:off x="6569565" y="3614131"/>
            <a:ext cx="693982" cy="69398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8" name="图片 7">
            <a:extLst>
              <a:ext uri="{FF2B5EF4-FFF2-40B4-BE49-F238E27FC236}">
                <a16:creationId xmlns:a16="http://schemas.microsoft.com/office/drawing/2014/main" id="{3B7A95A7-C702-AA69-1D26-05ECB698C60D}"/>
              </a:ext>
            </a:extLst>
          </p:cNvPr>
          <p:cNvPicPr>
            <a:picLocks noChangeAspect="1"/>
          </p:cNvPicPr>
          <p:nvPr/>
        </p:nvPicPr>
        <p:blipFill>
          <a:blip r:embed="rId2"/>
          <a:stretch>
            <a:fillRect/>
          </a:stretch>
        </p:blipFill>
        <p:spPr>
          <a:xfrm>
            <a:off x="1094033" y="3680678"/>
            <a:ext cx="2609850" cy="3105150"/>
          </a:xfrm>
          <a:prstGeom prst="rect">
            <a:avLst/>
          </a:prstGeom>
        </p:spPr>
      </p:pic>
      <p:sp>
        <p:nvSpPr>
          <p:cNvPr id="9" name="文本框 8">
            <a:extLst>
              <a:ext uri="{FF2B5EF4-FFF2-40B4-BE49-F238E27FC236}">
                <a16:creationId xmlns:a16="http://schemas.microsoft.com/office/drawing/2014/main" id="{E8201566-FC10-48B3-9CE9-5DF46C54DF67}"/>
              </a:ext>
            </a:extLst>
          </p:cNvPr>
          <p:cNvSpPr txBox="1"/>
          <p:nvPr/>
        </p:nvSpPr>
        <p:spPr>
          <a:xfrm>
            <a:off x="4688601" y="6296729"/>
            <a:ext cx="6200711" cy="369332"/>
          </a:xfrm>
          <a:prstGeom prst="rect">
            <a:avLst/>
          </a:prstGeom>
          <a:noFill/>
        </p:spPr>
        <p:txBody>
          <a:bodyPr wrap="square" rtlCol="0">
            <a:spAutoFit/>
          </a:bodyPr>
          <a:lstStyle/>
          <a:p>
            <a:r>
              <a:rPr lang="en-US" altLang="zh-CN" dirty="0"/>
              <a:t>From: https://zhuanlan.zhihu.com/p/81046562</a:t>
            </a:r>
            <a:endParaRPr lang="zh-CN" altLang="en-US" dirty="0"/>
          </a:p>
        </p:txBody>
      </p:sp>
    </p:spTree>
    <p:extLst>
      <p:ext uri="{BB962C8B-B14F-4D97-AF65-F5344CB8AC3E}">
        <p14:creationId xmlns:p14="http://schemas.microsoft.com/office/powerpoint/2010/main" val="133097250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1264</TotalTime>
  <Words>2599</Words>
  <Application>Microsoft Office PowerPoint</Application>
  <PresentationFormat>宽屏</PresentationFormat>
  <Paragraphs>167</Paragraphs>
  <Slides>51</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51</vt:i4>
      </vt:variant>
    </vt:vector>
  </HeadingPairs>
  <TitlesOfParts>
    <vt:vector size="58" baseType="lpstr">
      <vt:lpstr>a</vt:lpstr>
      <vt:lpstr>-apple-system</vt:lpstr>
      <vt:lpstr>system-ui</vt:lpstr>
      <vt:lpstr>微软雅黑</vt:lpstr>
      <vt:lpstr>Arial</vt:lpstr>
      <vt:lpstr>Calibri</vt:lpstr>
      <vt:lpstr>Office 主题</vt:lpstr>
      <vt:lpstr>开源方舟编译器的发展历程 回顾</vt:lpstr>
      <vt:lpstr>目录</vt:lpstr>
      <vt:lpstr>目录</vt:lpstr>
      <vt:lpstr>方舟编译器首次亮相</vt:lpstr>
      <vt:lpstr>方舟编译器首次亮相</vt:lpstr>
      <vt:lpstr>2019年4月25日 华为EMUI软件沟通会</vt:lpstr>
      <vt:lpstr>2019年4月25日 华为EMUI软件沟通会</vt:lpstr>
      <vt:lpstr>2019年8月-华为开发者大会</vt:lpstr>
      <vt:lpstr>2019年8月31日-方舟编译器第一次开源</vt:lpstr>
      <vt:lpstr>2019年9月7日-方舟编译器首场技术沙龙</vt:lpstr>
      <vt:lpstr>方舟编译器的百度搜索指数(201903-201909)</vt:lpstr>
      <vt:lpstr>方舟编译器的谷歌搜索指数(201903-201909)</vt:lpstr>
      <vt:lpstr>开源站点</vt:lpstr>
      <vt:lpstr>2019年10月-方舟编译器孵化器</vt:lpstr>
      <vt:lpstr>2019年11月19日-绿盟开发者大会</vt:lpstr>
      <vt:lpstr>2019年12月3日 方舟编译器发布v0.2.1版本</vt:lpstr>
      <vt:lpstr>2020年1月3日  方舟编译器技术沙龙（杭州）</vt:lpstr>
      <vt:lpstr>2022年2月8日  方舟编译器V1.0.0发布</vt:lpstr>
      <vt:lpstr>目录</vt:lpstr>
      <vt:lpstr>2019年9月8日 上海线下活动</vt:lpstr>
      <vt:lpstr>2019年9月8日 上海线下活动</vt:lpstr>
      <vt:lpstr>2019年10月23日</vt:lpstr>
      <vt:lpstr>2019年11月9日   OSDT2019年年度大会</vt:lpstr>
      <vt:lpstr>2019年11月19日 绿盟大会</vt:lpstr>
      <vt:lpstr>2019年12月18日 PLCT实验室开放日</vt:lpstr>
      <vt:lpstr>2020年9月  方舟编译器书籍发布</vt:lpstr>
      <vt:lpstr>2020年12月4日 PLCT实验室开放日</vt:lpstr>
      <vt:lpstr>2021年6月22日 RISC-V中国峰会</vt:lpstr>
      <vt:lpstr>2021年6月22日 RISC-V中国峰会</vt:lpstr>
      <vt:lpstr>2021年8月29日  方舟编译器开源二周年纪念活动（线上）</vt:lpstr>
      <vt:lpstr>2021年8月29日  方舟编译器开源二周年纪念活动（线上）</vt:lpstr>
      <vt:lpstr>2022年8月 方舟编译器开源三周年纪念</vt:lpstr>
      <vt:lpstr>2023年2月 方舟编译器开源四周年活动预告</vt:lpstr>
      <vt:lpstr>方舟编译器学习笔记</vt:lpstr>
      <vt:lpstr>方舟编译器周报</vt:lpstr>
      <vt:lpstr>方舟编译器社区邮件列表</vt:lpstr>
      <vt:lpstr>代码提交</vt:lpstr>
      <vt:lpstr>方舟编译器短视频</vt:lpstr>
      <vt:lpstr>知乎圈子</vt:lpstr>
      <vt:lpstr>媒体关于PLCT工作的报道</vt:lpstr>
      <vt:lpstr>媒体关于PLCT工作的报道</vt:lpstr>
      <vt:lpstr>媒体关于PLCT工作的报道</vt:lpstr>
      <vt:lpstr>媒体关于PLCT工作的报道</vt:lpstr>
      <vt:lpstr>目录</vt:lpstr>
      <vt:lpstr>开源前的宣传策略和实际的宣发执行</vt:lpstr>
      <vt:lpstr>开源基础设施的选择</vt:lpstr>
      <vt:lpstr>开源社区参与者的体验</vt:lpstr>
      <vt:lpstr>社区的技术发展</vt:lpstr>
      <vt:lpstr>社区发展的节奏</vt:lpstr>
      <vt:lpstr>社区的运营</vt:lpstr>
      <vt:lpstr>谢  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开源方舟编译器的发展历程与思考</dc:title>
  <dc:creator>snsn1</dc:creator>
  <cp:lastModifiedBy>snsn19840203@163.com</cp:lastModifiedBy>
  <cp:revision>17</cp:revision>
  <dcterms:created xsi:type="dcterms:W3CDTF">2023-04-24T04:21:59Z</dcterms:created>
  <dcterms:modified xsi:type="dcterms:W3CDTF">2023-08-25T12:43:14Z</dcterms:modified>
</cp:coreProperties>
</file>

<file path=docProps/thumbnail.jpeg>
</file>